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21" r:id="rId9"/>
    <p:sldId id="322" r:id="rId10"/>
    <p:sldId id="323" r:id="rId11"/>
    <p:sldId id="301" r:id="rId12"/>
    <p:sldId id="262" r:id="rId13"/>
    <p:sldId id="335" r:id="rId14"/>
    <p:sldId id="336" r:id="rId15"/>
    <p:sldId id="267" r:id="rId16"/>
    <p:sldId id="324" r:id="rId17"/>
    <p:sldId id="269" r:id="rId18"/>
    <p:sldId id="266" r:id="rId19"/>
    <p:sldId id="271" r:id="rId20"/>
    <p:sldId id="272" r:id="rId21"/>
    <p:sldId id="337" r:id="rId22"/>
    <p:sldId id="284" r:id="rId23"/>
    <p:sldId id="326" r:id="rId24"/>
    <p:sldId id="285" r:id="rId25"/>
    <p:sldId id="327" r:id="rId26"/>
    <p:sldId id="325" r:id="rId27"/>
    <p:sldId id="313" r:id="rId28"/>
    <p:sldId id="309" r:id="rId29"/>
    <p:sldId id="316" r:id="rId30"/>
    <p:sldId id="333" r:id="rId31"/>
    <p:sldId id="332" r:id="rId32"/>
    <p:sldId id="256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2023 </a:t>
            </a:r>
            <a:r>
              <a:rPr lang="tr-TR" sz="2700" b="1" dirty="0"/>
              <a:t>– </a:t>
            </a:r>
            <a:r>
              <a:rPr lang="tr-TR" sz="2700" b="1" dirty="0" smtClean="0"/>
              <a:t>2024 </a:t>
            </a:r>
            <a:r>
              <a:rPr lang="tr-TR" sz="2700" b="1" dirty="0"/>
              <a:t>EĞİTİM YILI </a:t>
            </a:r>
            <a:r>
              <a:rPr lang="tr-TR" sz="2700" b="1" dirty="0" smtClean="0"/>
              <a:t>3. </a:t>
            </a:r>
            <a:r>
              <a:rPr lang="tr-TR" sz="2700" b="1" dirty="0"/>
              <a:t>SINIF </a:t>
            </a:r>
            <a:r>
              <a:rPr lang="tr-TR" sz="2700" b="1" dirty="0" smtClean="0"/>
              <a:t>5.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smtClean="0"/>
              <a:t>DR. </a:t>
            </a:r>
            <a:r>
              <a:rPr lang="tr-TR" dirty="0" smtClean="0"/>
              <a:t>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390" y="317038"/>
            <a:ext cx="11551473" cy="6288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572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253703"/>
              </p:ext>
            </p:extLst>
          </p:nvPr>
        </p:nvGraphicFramePr>
        <p:xfrm>
          <a:off x="433140" y="256676"/>
          <a:ext cx="11421977" cy="6487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1711">
                  <a:extLst>
                    <a:ext uri="{9D8B030D-6E8A-4147-A177-3AD203B41FA5}">
                      <a16:colId xmlns:a16="http://schemas.microsoft.com/office/drawing/2014/main" val="2568671537"/>
                    </a:ext>
                  </a:extLst>
                </a:gridCol>
                <a:gridCol w="1631711">
                  <a:extLst>
                    <a:ext uri="{9D8B030D-6E8A-4147-A177-3AD203B41FA5}">
                      <a16:colId xmlns:a16="http://schemas.microsoft.com/office/drawing/2014/main" val="1251371164"/>
                    </a:ext>
                  </a:extLst>
                </a:gridCol>
                <a:gridCol w="1631711">
                  <a:extLst>
                    <a:ext uri="{9D8B030D-6E8A-4147-A177-3AD203B41FA5}">
                      <a16:colId xmlns:a16="http://schemas.microsoft.com/office/drawing/2014/main" val="935647037"/>
                    </a:ext>
                  </a:extLst>
                </a:gridCol>
                <a:gridCol w="1631711">
                  <a:extLst>
                    <a:ext uri="{9D8B030D-6E8A-4147-A177-3AD203B41FA5}">
                      <a16:colId xmlns:a16="http://schemas.microsoft.com/office/drawing/2014/main" val="1167305671"/>
                    </a:ext>
                  </a:extLst>
                </a:gridCol>
                <a:gridCol w="1631711">
                  <a:extLst>
                    <a:ext uri="{9D8B030D-6E8A-4147-A177-3AD203B41FA5}">
                      <a16:colId xmlns:a16="http://schemas.microsoft.com/office/drawing/2014/main" val="3067939652"/>
                    </a:ext>
                  </a:extLst>
                </a:gridCol>
                <a:gridCol w="1631711">
                  <a:extLst>
                    <a:ext uri="{9D8B030D-6E8A-4147-A177-3AD203B41FA5}">
                      <a16:colId xmlns:a16="http://schemas.microsoft.com/office/drawing/2014/main" val="1034359404"/>
                    </a:ext>
                  </a:extLst>
                </a:gridCol>
                <a:gridCol w="1631711">
                  <a:extLst>
                    <a:ext uri="{9D8B030D-6E8A-4147-A177-3AD203B41FA5}">
                      <a16:colId xmlns:a16="http://schemas.microsoft.com/office/drawing/2014/main" val="2489104011"/>
                    </a:ext>
                  </a:extLst>
                </a:gridCol>
              </a:tblGrid>
              <a:tr h="51048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BARAJA TAKILAN ÖĞRENCİ SAYISI (DERS GRUPLARINA GÖRE)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706756"/>
                  </a:ext>
                </a:extLst>
              </a:tr>
              <a:tr h="1034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SINAV-DERS ADI</a:t>
                      </a:r>
                      <a:endParaRPr lang="tr-TR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İç Hastalıkları </a:t>
                      </a:r>
                      <a:endParaRPr lang="tr-TR" sz="16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Tıbbi Patoloji </a:t>
                      </a:r>
                      <a:endParaRPr lang="tr-TR" sz="16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Kadın Hastalıkları ve Doğum </a:t>
                      </a:r>
                      <a:endParaRPr lang="tr-TR" sz="16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Tıbbi Farmakoloji </a:t>
                      </a:r>
                      <a:endParaRPr lang="tr-TR" sz="16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err="1">
                          <a:effectLst/>
                        </a:rPr>
                        <a:t>Radyoloji+Tıbbi</a:t>
                      </a:r>
                      <a:r>
                        <a:rPr lang="tr-TR" sz="1600" b="1" u="none" strike="noStrike" dirty="0">
                          <a:effectLst/>
                        </a:rPr>
                        <a:t> </a:t>
                      </a:r>
                      <a:r>
                        <a:rPr lang="tr-TR" sz="1600" b="1" u="none" strike="noStrike" dirty="0" err="1">
                          <a:effectLst/>
                        </a:rPr>
                        <a:t>Mikrobiyoloji+Genel</a:t>
                      </a:r>
                      <a:r>
                        <a:rPr lang="tr-TR" sz="1600" b="1" u="none" strike="noStrike" dirty="0">
                          <a:effectLst/>
                        </a:rPr>
                        <a:t> Cerrahi + Enfeksiyon </a:t>
                      </a:r>
                      <a:r>
                        <a:rPr lang="tr-TR" sz="1600" b="1" u="none" strike="noStrike" dirty="0" err="1">
                          <a:effectLst/>
                        </a:rPr>
                        <a:t>Hast</a:t>
                      </a:r>
                      <a:r>
                        <a:rPr lang="tr-TR" sz="1600" b="1" u="none" strike="noStrike" dirty="0">
                          <a:effectLst/>
                        </a:rPr>
                        <a:t>. </a:t>
                      </a:r>
                      <a:endParaRPr lang="tr-TR" sz="16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Üroloji </a:t>
                      </a:r>
                      <a:endParaRPr lang="tr-TR" sz="16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698402"/>
                  </a:ext>
                </a:extLst>
              </a:tr>
              <a:tr h="5104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Uygulama Türü</a:t>
                      </a:r>
                      <a:endParaRPr lang="tr-TR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Teorik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Teorik</a:t>
                      </a:r>
                      <a:endParaRPr lang="tr-TR" sz="16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Teorik</a:t>
                      </a:r>
                      <a:endParaRPr lang="tr-TR" sz="16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Teorik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Teorik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Teorik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98134647"/>
                  </a:ext>
                </a:extLst>
              </a:tr>
              <a:tr h="5104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Not Değeri</a:t>
                      </a:r>
                      <a:endParaRPr lang="tr-TR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14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41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3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8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3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3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474356"/>
                  </a:ext>
                </a:extLst>
              </a:tr>
              <a:tr h="5170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Değerlendirme Türü</a:t>
                      </a:r>
                      <a:endParaRPr lang="tr-TR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Soru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Soru</a:t>
                      </a:r>
                      <a:endParaRPr lang="tr-TR" sz="16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Soru</a:t>
                      </a:r>
                      <a:endParaRPr lang="tr-TR" sz="16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Soru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Soru</a:t>
                      </a:r>
                      <a:endParaRPr lang="tr-TR" sz="16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Soru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2524465"/>
                  </a:ext>
                </a:extLst>
              </a:tr>
              <a:tr h="6223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Öğrenci Sayısı         (%)</a:t>
                      </a:r>
                      <a:endParaRPr lang="tr-TR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20                         </a:t>
                      </a:r>
                      <a:br>
                        <a:rPr lang="tr-TR" sz="1600" u="none" strike="noStrike" dirty="0">
                          <a:effectLst/>
                        </a:rPr>
                      </a:br>
                      <a:r>
                        <a:rPr lang="tr-TR" sz="1600" u="none" strike="noStrike" dirty="0">
                          <a:effectLst/>
                        </a:rPr>
                        <a:t> % 9,44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28                          </a:t>
                      </a:r>
                      <a:br>
                        <a:rPr lang="tr-TR" sz="1600" u="none" strike="noStrike" dirty="0">
                          <a:effectLst/>
                        </a:rPr>
                      </a:br>
                      <a:r>
                        <a:rPr lang="tr-TR" sz="1600" u="none" strike="noStrike" dirty="0">
                          <a:effectLst/>
                        </a:rPr>
                        <a:t>% 13,21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103                         </a:t>
                      </a:r>
                      <a:br>
                        <a:rPr lang="tr-TR" sz="1600" u="none" strike="noStrike" dirty="0">
                          <a:effectLst/>
                        </a:rPr>
                      </a:br>
                      <a:r>
                        <a:rPr lang="tr-TR" sz="1600" u="none" strike="noStrike" dirty="0">
                          <a:effectLst/>
                        </a:rPr>
                        <a:t> % 48,59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87                          </a:t>
                      </a:r>
                      <a:br>
                        <a:rPr lang="tr-TR" sz="1600" u="none" strike="noStrike" dirty="0">
                          <a:effectLst/>
                        </a:rPr>
                      </a:br>
                      <a:r>
                        <a:rPr lang="tr-TR" sz="1600" u="none" strike="noStrike" dirty="0">
                          <a:effectLst/>
                        </a:rPr>
                        <a:t>% 41,04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167                          % 78,78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74                         </a:t>
                      </a:r>
                      <a:br>
                        <a:rPr lang="tr-TR" sz="1600" u="none" strike="noStrike" dirty="0">
                          <a:effectLst/>
                        </a:rPr>
                      </a:br>
                      <a:r>
                        <a:rPr lang="tr-TR" sz="1600" u="none" strike="noStrike" dirty="0">
                          <a:effectLst/>
                        </a:rPr>
                        <a:t> % 34,91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630340"/>
                  </a:ext>
                </a:extLst>
              </a:tr>
              <a:tr h="6223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SINAV-DERS ADI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Nükleer Tıp 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Tıbbi Biyokimya 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Çocuk Sağlığı ve Hastalıkları 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Tıbbi Beceri 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9653710"/>
                  </a:ext>
                </a:extLst>
              </a:tr>
              <a:tr h="5104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Uygulama Türü</a:t>
                      </a:r>
                      <a:endParaRPr lang="tr-TR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Teorik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Teorik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Teorik</a:t>
                      </a:r>
                      <a:endParaRPr lang="tr-TR" sz="16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Pratik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 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143049"/>
                  </a:ext>
                </a:extLst>
              </a:tr>
              <a:tr h="5104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Not Değeri</a:t>
                      </a:r>
                      <a:endParaRPr lang="tr-TR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15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 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16524"/>
                  </a:ext>
                </a:extLst>
              </a:tr>
              <a:tr h="5170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Değerlendirme Türü</a:t>
                      </a:r>
                      <a:endParaRPr lang="tr-TR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Soru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Soru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Soru</a:t>
                      </a:r>
                      <a:endParaRPr lang="tr-TR" sz="16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Puan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 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95068904"/>
                  </a:ext>
                </a:extLst>
              </a:tr>
              <a:tr h="6223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Öğrenci Sayısı         (%)</a:t>
                      </a:r>
                      <a:endParaRPr lang="tr-TR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42                          </a:t>
                      </a:r>
                      <a:br>
                        <a:rPr lang="tr-TR" sz="1600" u="none" strike="noStrike" dirty="0">
                          <a:effectLst/>
                        </a:rPr>
                      </a:br>
                      <a:r>
                        <a:rPr lang="tr-TR" sz="1600" u="none" strike="noStrike" dirty="0">
                          <a:effectLst/>
                        </a:rPr>
                        <a:t>% 19,82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78                         </a:t>
                      </a:r>
                      <a:br>
                        <a:rPr lang="tr-TR" sz="1600" u="none" strike="noStrike" dirty="0">
                          <a:effectLst/>
                        </a:rPr>
                      </a:br>
                      <a:r>
                        <a:rPr lang="tr-TR" sz="1600" u="none" strike="noStrike" dirty="0">
                          <a:effectLst/>
                        </a:rPr>
                        <a:t> % 36,8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8                          </a:t>
                      </a:r>
                      <a:br>
                        <a:rPr lang="tr-TR" sz="1600" u="none" strike="noStrike" dirty="0">
                          <a:effectLst/>
                        </a:rPr>
                      </a:br>
                      <a:r>
                        <a:rPr lang="tr-TR" sz="1600" u="none" strike="noStrike" dirty="0">
                          <a:effectLst/>
                        </a:rPr>
                        <a:t>% 3,78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0</a:t>
                      </a:r>
                      <a:br>
                        <a:rPr lang="tr-TR" sz="1600" u="none" strike="noStrike" dirty="0">
                          <a:effectLst/>
                        </a:rPr>
                      </a:br>
                      <a:r>
                        <a:rPr lang="tr-TR" sz="1600" u="none" strike="noStrike" dirty="0">
                          <a:effectLst/>
                        </a:rPr>
                        <a:t>% 0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 </a:t>
                      </a:r>
                      <a:endParaRPr lang="tr-TR" sz="16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955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692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31755467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208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98,12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58.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199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93,87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31755467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208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98,12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58.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199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93,87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566041"/>
            <a:ext cx="10972800" cy="47387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tr-T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22947" y="1582341"/>
            <a:ext cx="9464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Diyabetin kronik komplikasyonları ile ilgili aşağıdaki ifadelerden hangisi yanlıştır?</a:t>
            </a:r>
            <a:b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    ​​​​​En sık görülen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nöropati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 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distal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periferik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simetrik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polinöropatidir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(2)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    ​​​​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Mikroalbuminüri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ile seyreden  böbrek hasarı tedavi ile düzelebilir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.(0)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    ​​​​​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Diyabetes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mellitus’ta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ağrısız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miyokard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enfarktüsü görülebilir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.(0)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    ​​​​​Diyabetik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retinopati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total görme kaybının en sık sebebidir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(2)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    Diyabetik ayak enfeksiyonları alt </a:t>
            </a:r>
            <a:r>
              <a:rPr lang="tr-TR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ekstremite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amputasyonlarının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çok  nadir görülen bir nedenidir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(208)</a:t>
            </a:r>
            <a:endParaRPr lang="tr-T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9685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tr-TR" dirty="0" smtClean="0"/>
              <a:t>58. 38 </a:t>
            </a:r>
            <a:r>
              <a:rPr lang="tr-TR" dirty="0"/>
              <a:t>yaşında son adet tarihine göre 16 haftalık olan gebenin yapılan muayenesinde kan basıncı180/110mmHg olarak ölçülmektedir.24 saatlik </a:t>
            </a:r>
            <a:r>
              <a:rPr lang="tr-TR" dirty="0" err="1"/>
              <a:t>proteinuri</a:t>
            </a:r>
            <a:r>
              <a:rPr lang="tr-TR" dirty="0"/>
              <a:t> olduğu tespit edilmektedir</a:t>
            </a:r>
            <a:r>
              <a:rPr lang="tr-TR" dirty="0" smtClean="0"/>
              <a:t>. Ultrasonografide </a:t>
            </a:r>
            <a:r>
              <a:rPr lang="tr-TR" dirty="0"/>
              <a:t>16 haftalık canlı tek </a:t>
            </a:r>
            <a:r>
              <a:rPr lang="tr-TR" dirty="0" err="1"/>
              <a:t>fetus</a:t>
            </a:r>
            <a:r>
              <a:rPr lang="tr-TR" dirty="0"/>
              <a:t> izleniyor, </a:t>
            </a:r>
            <a:r>
              <a:rPr lang="tr-TR" dirty="0" err="1"/>
              <a:t>obstetrik</a:t>
            </a:r>
            <a:r>
              <a:rPr lang="tr-TR" dirty="0"/>
              <a:t> patoloji görülmüyor.</a:t>
            </a:r>
            <a:br>
              <a:rPr lang="tr-TR" dirty="0"/>
            </a:br>
            <a:r>
              <a:rPr lang="tr-TR" dirty="0"/>
              <a:t>Bu hasta için en olası tanı aşağıdakilerden hangisidir?</a:t>
            </a:r>
            <a:br>
              <a:rPr lang="tr-TR" dirty="0"/>
            </a:br>
            <a:r>
              <a:rPr lang="tr-TR" dirty="0"/>
              <a:t>a)    </a:t>
            </a:r>
            <a:r>
              <a:rPr lang="tr-TR" dirty="0" err="1" smtClean="0"/>
              <a:t>Preeklampsi</a:t>
            </a:r>
            <a:r>
              <a:rPr lang="tr-TR" dirty="0" smtClean="0"/>
              <a:t> (95)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b)    </a:t>
            </a:r>
            <a:r>
              <a:rPr lang="tr-TR" dirty="0" err="1"/>
              <a:t>Gestasyonel</a:t>
            </a:r>
            <a:r>
              <a:rPr lang="tr-TR" dirty="0"/>
              <a:t> </a:t>
            </a:r>
            <a:r>
              <a:rPr lang="tr-TR" dirty="0" smtClean="0"/>
              <a:t>hipertansiyon (70)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c)    Kronik </a:t>
            </a:r>
            <a:r>
              <a:rPr lang="tr-TR" b="1" dirty="0" smtClean="0"/>
              <a:t>hipertansiyon(13)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d)    </a:t>
            </a:r>
            <a:r>
              <a:rPr lang="tr-TR" dirty="0" err="1" smtClean="0"/>
              <a:t>Eklampsi</a:t>
            </a:r>
            <a:r>
              <a:rPr lang="tr-TR" dirty="0" smtClean="0"/>
              <a:t> (16)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Şiddetli </a:t>
            </a:r>
            <a:r>
              <a:rPr lang="tr-TR" dirty="0" err="1" smtClean="0"/>
              <a:t>preeklampsi</a:t>
            </a:r>
            <a:r>
              <a:rPr lang="tr-TR" dirty="0" smtClean="0"/>
              <a:t> (18)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612272" cy="429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BAZINDA EN FAZLA DOĞRU VE YANLIŞ CEVAPLANAN SORULAR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262762"/>
              </p:ext>
            </p:extLst>
          </p:nvPr>
        </p:nvGraphicFramePr>
        <p:xfrm>
          <a:off x="401053" y="850233"/>
          <a:ext cx="11421981" cy="5662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5085">
                  <a:extLst>
                    <a:ext uri="{9D8B030D-6E8A-4147-A177-3AD203B41FA5}">
                      <a16:colId xmlns:a16="http://schemas.microsoft.com/office/drawing/2014/main" val="1004418394"/>
                    </a:ext>
                  </a:extLst>
                </a:gridCol>
                <a:gridCol w="2076724">
                  <a:extLst>
                    <a:ext uri="{9D8B030D-6E8A-4147-A177-3AD203B41FA5}">
                      <a16:colId xmlns:a16="http://schemas.microsoft.com/office/drawing/2014/main" val="995820100"/>
                    </a:ext>
                  </a:extLst>
                </a:gridCol>
                <a:gridCol w="2076724">
                  <a:extLst>
                    <a:ext uri="{9D8B030D-6E8A-4147-A177-3AD203B41FA5}">
                      <a16:colId xmlns:a16="http://schemas.microsoft.com/office/drawing/2014/main" val="2325747104"/>
                    </a:ext>
                  </a:extLst>
                </a:gridCol>
                <a:gridCol w="2076724">
                  <a:extLst>
                    <a:ext uri="{9D8B030D-6E8A-4147-A177-3AD203B41FA5}">
                      <a16:colId xmlns:a16="http://schemas.microsoft.com/office/drawing/2014/main" val="820407298"/>
                    </a:ext>
                  </a:extLst>
                </a:gridCol>
                <a:gridCol w="2076724">
                  <a:extLst>
                    <a:ext uri="{9D8B030D-6E8A-4147-A177-3AD203B41FA5}">
                      <a16:colId xmlns:a16="http://schemas.microsoft.com/office/drawing/2014/main" val="2810649039"/>
                    </a:ext>
                  </a:extLst>
                </a:gridCol>
              </a:tblGrid>
              <a:tr h="4830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DERSLER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DOĞRU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YANLIŞ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064897"/>
                  </a:ext>
                </a:extLst>
              </a:tr>
              <a:tr h="4830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SORU NO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KİŞİ SAYI /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SORU NO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KİŞİ SAYI /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639321"/>
                  </a:ext>
                </a:extLst>
              </a:tr>
              <a:tr h="483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İç Hastalıkları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208 (%98,12)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171 (%80,67)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19926300"/>
                  </a:ext>
                </a:extLst>
              </a:tr>
              <a:tr h="483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206 (%97,17)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167 (%78,78)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553319"/>
                  </a:ext>
                </a:extLst>
              </a:tr>
              <a:tr h="483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Kadın Hastalıkları ve Doğum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179 (%84,44)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199 (%93,87)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375767"/>
                  </a:ext>
                </a:extLst>
              </a:tr>
              <a:tr h="483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167 (%78,78)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165 (%77,84)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427139"/>
                  </a:ext>
                </a:extLst>
              </a:tr>
              <a:tr h="8323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 err="1">
                          <a:effectLst/>
                        </a:rPr>
                        <a:t>Radyoloji+Tıbbi</a:t>
                      </a:r>
                      <a:r>
                        <a:rPr lang="tr-TR" sz="1800" b="1" u="none" strike="noStrike" dirty="0">
                          <a:effectLst/>
                        </a:rPr>
                        <a:t> </a:t>
                      </a:r>
                      <a:r>
                        <a:rPr lang="tr-TR" sz="1800" b="1" u="none" strike="noStrike" dirty="0" err="1">
                          <a:effectLst/>
                        </a:rPr>
                        <a:t>Mikrobiyoloji+Genel</a:t>
                      </a:r>
                      <a:r>
                        <a:rPr lang="tr-TR" sz="1800" b="1" u="none" strike="noStrike" dirty="0">
                          <a:effectLst/>
                        </a:rPr>
                        <a:t> Cerrahi + Enfeksiyon </a:t>
                      </a:r>
                      <a:r>
                        <a:rPr lang="tr-TR" sz="1800" b="1" u="none" strike="noStrike" dirty="0" err="1">
                          <a:effectLst/>
                        </a:rPr>
                        <a:t>Hast</a:t>
                      </a:r>
                      <a:r>
                        <a:rPr lang="tr-TR" sz="1800" b="1" u="none" strike="noStrike" dirty="0">
                          <a:effectLst/>
                        </a:rPr>
                        <a:t>.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202 (%95,29)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166 (%78,31)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58887664"/>
                  </a:ext>
                </a:extLst>
              </a:tr>
              <a:tr h="483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Üroloji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157 (%74,06)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105 (%49,53)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634730"/>
                  </a:ext>
                </a:extLst>
              </a:tr>
              <a:tr h="483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Nükleer Tıp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133 (%62,74)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105 (%49,53)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419519"/>
                  </a:ext>
                </a:extLst>
              </a:tr>
              <a:tr h="483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Biyokimya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171 (%80,67)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181 (%85,38)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170553"/>
                  </a:ext>
                </a:extLst>
              </a:tr>
              <a:tr h="483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Sağlığı ve Hastalıkları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186 (%87,74)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149 (%70,29)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668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68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731029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52515"/>
              </p:ext>
            </p:extLst>
          </p:nvPr>
        </p:nvGraphicFramePr>
        <p:xfrm>
          <a:off x="6918158" y="1909896"/>
          <a:ext cx="4824663" cy="3630970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94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212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204765"/>
              </p:ext>
            </p:extLst>
          </p:nvPr>
        </p:nvGraphicFramePr>
        <p:xfrm>
          <a:off x="609600" y="1828797"/>
          <a:ext cx="10633656" cy="4106280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 (V.)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58,27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(V.)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84,26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(IV.)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(VI.</a:t>
                      </a:r>
                      <a:r>
                        <a:rPr lang="tr-TR" sz="2400" b="1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(VI.</a:t>
                      </a:r>
                      <a:r>
                        <a:rPr lang="tr-TR" sz="2400" b="1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ve VII.)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67,3+ONLİNE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KOLAY-ONLİNE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(V.</a:t>
                      </a:r>
                      <a:r>
                        <a:rPr lang="tr-TR" sz="2400" b="1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58,8+70,9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900008"/>
              </p:ext>
            </p:extLst>
          </p:nvPr>
        </p:nvGraphicFramePr>
        <p:xfrm>
          <a:off x="339364" y="192505"/>
          <a:ext cx="11435539" cy="646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2961">
                  <a:extLst>
                    <a:ext uri="{9D8B030D-6E8A-4147-A177-3AD203B41FA5}">
                      <a16:colId xmlns:a16="http://schemas.microsoft.com/office/drawing/2014/main" val="4213159648"/>
                    </a:ext>
                  </a:extLst>
                </a:gridCol>
                <a:gridCol w="1433763">
                  <a:extLst>
                    <a:ext uri="{9D8B030D-6E8A-4147-A177-3AD203B41FA5}">
                      <a16:colId xmlns:a16="http://schemas.microsoft.com/office/drawing/2014/main" val="1684383274"/>
                    </a:ext>
                  </a:extLst>
                </a:gridCol>
                <a:gridCol w="1433763">
                  <a:extLst>
                    <a:ext uri="{9D8B030D-6E8A-4147-A177-3AD203B41FA5}">
                      <a16:colId xmlns:a16="http://schemas.microsoft.com/office/drawing/2014/main" val="1879226214"/>
                    </a:ext>
                  </a:extLst>
                </a:gridCol>
                <a:gridCol w="1433763">
                  <a:extLst>
                    <a:ext uri="{9D8B030D-6E8A-4147-A177-3AD203B41FA5}">
                      <a16:colId xmlns:a16="http://schemas.microsoft.com/office/drawing/2014/main" val="979921110"/>
                    </a:ext>
                  </a:extLst>
                </a:gridCol>
                <a:gridCol w="1433763">
                  <a:extLst>
                    <a:ext uri="{9D8B030D-6E8A-4147-A177-3AD203B41FA5}">
                      <a16:colId xmlns:a16="http://schemas.microsoft.com/office/drawing/2014/main" val="171438583"/>
                    </a:ext>
                  </a:extLst>
                </a:gridCol>
                <a:gridCol w="1433763">
                  <a:extLst>
                    <a:ext uri="{9D8B030D-6E8A-4147-A177-3AD203B41FA5}">
                      <a16:colId xmlns:a16="http://schemas.microsoft.com/office/drawing/2014/main" val="4268502381"/>
                    </a:ext>
                  </a:extLst>
                </a:gridCol>
                <a:gridCol w="1433763">
                  <a:extLst>
                    <a:ext uri="{9D8B030D-6E8A-4147-A177-3AD203B41FA5}">
                      <a16:colId xmlns:a16="http://schemas.microsoft.com/office/drawing/2014/main" val="3410997583"/>
                    </a:ext>
                  </a:extLst>
                </a:gridCol>
              </a:tblGrid>
              <a:tr h="92769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3200" b="1" u="none" strike="noStrike" dirty="0">
                          <a:effectLst/>
                        </a:rPr>
                        <a:t>SINAV AYIRT EDİCİLİK İNDEKSİ </a:t>
                      </a:r>
                      <a:endParaRPr lang="tr-TR" sz="32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3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215202"/>
                  </a:ext>
                </a:extLst>
              </a:tr>
              <a:tr h="107216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Sayı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Çok Kolay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Kolay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Zor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Çok Zor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3307"/>
                  </a:ext>
                </a:extLst>
              </a:tr>
              <a:tr h="5956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30                        % 31,92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196822"/>
                  </a:ext>
                </a:extLst>
              </a:tr>
              <a:tr h="8934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26                        % 27,66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977692"/>
                  </a:ext>
                </a:extLst>
              </a:tr>
              <a:tr h="8934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18                        % 19,15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88535"/>
                  </a:ext>
                </a:extLst>
              </a:tr>
              <a:tr h="11912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20                        % 21,28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793398"/>
                  </a:ext>
                </a:extLst>
              </a:tr>
              <a:tr h="7147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94                        % 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17                        % 18,09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27                        % 28,73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32                        % 34,05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16                        % 17,03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                        % 2,13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523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447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020194"/>
              </p:ext>
            </p:extLst>
          </p:nvPr>
        </p:nvGraphicFramePr>
        <p:xfrm>
          <a:off x="164588" y="563880"/>
          <a:ext cx="11868919" cy="5827781"/>
        </p:xfrm>
        <a:graphic>
          <a:graphicData uri="http://schemas.openxmlformats.org/drawingml/2006/table">
            <a:tbl>
              <a:tblPr firstRow="1" firstCol="1" bandRow="1"/>
              <a:tblGrid>
                <a:gridCol w="3581302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691149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9647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54574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838473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67943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49808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987555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133028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32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797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n=32)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662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975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481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tr-TR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KURULU: </a:t>
            </a: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ENDOKRİN ve METABOLİZMA, ÜROGENİTAL SİSTEM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/>
              <a:t>19 Şubat- </a:t>
            </a:r>
            <a:r>
              <a:rPr lang="tr-TR" sz="2400" b="1" smtClean="0"/>
              <a:t>5 Nisan </a:t>
            </a:r>
            <a:r>
              <a:rPr lang="tr-TR" sz="2400" b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Hafta</a:t>
            </a:r>
            <a:endParaRPr lang="tr-TR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Toplam Ders Saati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153 Saat (29 saat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 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 Nisan - Tıbbi Beceri Sınavı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05 Nisan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Başkanı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uhammet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ÇALIK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Yardımcısı  			: </a:t>
            </a:r>
            <a:r>
              <a:rPr lang="de-DE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Zülal AŞÇI TORAMAN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59507"/>
              </p:ext>
            </p:extLst>
          </p:nvPr>
        </p:nvGraphicFramePr>
        <p:xfrm>
          <a:off x="223248" y="977046"/>
          <a:ext cx="11462787" cy="4929978"/>
        </p:xfrm>
        <a:graphic>
          <a:graphicData uri="http://schemas.openxmlformats.org/drawingml/2006/table">
            <a:tbl>
              <a:tblPr firstRow="1" firstCol="1" bandRow="1"/>
              <a:tblGrid>
                <a:gridCol w="3392605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04744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62561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108979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32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4454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n=32)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1210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0443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2293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424584"/>
              </p:ext>
            </p:extLst>
          </p:nvPr>
        </p:nvGraphicFramePr>
        <p:xfrm>
          <a:off x="140717" y="1030014"/>
          <a:ext cx="11618466" cy="5206194"/>
        </p:xfrm>
        <a:graphic>
          <a:graphicData uri="http://schemas.openxmlformats.org/drawingml/2006/table">
            <a:tbl>
              <a:tblPr firstRow="1" firstCol="1" bandRow="1"/>
              <a:tblGrid>
                <a:gridCol w="347735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5726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5726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5726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5726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605729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5025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6269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50258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95093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948396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9633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93745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41850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1155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540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1155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957417"/>
              </p:ext>
            </p:extLst>
          </p:nvPr>
        </p:nvGraphicFramePr>
        <p:xfrm>
          <a:off x="128016" y="365759"/>
          <a:ext cx="11612879" cy="5314393"/>
        </p:xfrm>
        <a:graphic>
          <a:graphicData uri="http://schemas.openxmlformats.org/drawingml/2006/table">
            <a:tbl>
              <a:tblPr firstRow="1" firstCol="1" bandRow="1"/>
              <a:tblGrid>
                <a:gridCol w="3456770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52780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52780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52780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52780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52780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52780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682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7872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452691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72866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1066911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106886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32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7480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n=32)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13361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8856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14760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545927"/>
              </p:ext>
            </p:extLst>
          </p:nvPr>
        </p:nvGraphicFramePr>
        <p:xfrm>
          <a:off x="124249" y="482220"/>
          <a:ext cx="11689798" cy="5989320"/>
        </p:xfrm>
        <a:graphic>
          <a:graphicData uri="http://schemas.openxmlformats.org/drawingml/2006/table">
            <a:tbl>
              <a:tblPr firstRow="1" firstCol="1" bandRow="1"/>
              <a:tblGrid>
                <a:gridCol w="345623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52664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52664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52664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5778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48310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23770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7990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7860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12804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3343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940959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32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n=32)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16.Kurulda uygulanan zıt panel ilgili dersteki 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(Patolojideki)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başarımı 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4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074822"/>
            <a:ext cx="10972800" cy="5213683"/>
          </a:xfrm>
        </p:spPr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Hocalar gayet iyi anlattı ( 3)</a:t>
            </a:r>
          </a:p>
          <a:p>
            <a:pPr lvl="0"/>
            <a:r>
              <a:rPr lang="tr-TR" dirty="0" smtClean="0"/>
              <a:t>Yeterli ders çalışma süresi vardı (4)</a:t>
            </a:r>
          </a:p>
          <a:p>
            <a:pPr lvl="0"/>
            <a:r>
              <a:rPr lang="tr-TR" dirty="0" smtClean="0"/>
              <a:t>En olumlu yanı bazı hocaların önemli yerleri belirtmesiydi (1)</a:t>
            </a:r>
          </a:p>
          <a:p>
            <a:pPr lvl="0"/>
            <a:r>
              <a:rPr lang="tr-TR" dirty="0" smtClean="0"/>
              <a:t>Dersler zevkliydi (2)</a:t>
            </a:r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Tıbbi beceri pratiği  (6)</a:t>
            </a:r>
          </a:p>
          <a:p>
            <a:r>
              <a:rPr lang="tr-TR" dirty="0"/>
              <a:t>Dersler verimli geçti (1</a:t>
            </a:r>
            <a:r>
              <a:rPr lang="tr-TR" dirty="0" smtClean="0"/>
              <a:t>)</a:t>
            </a:r>
          </a:p>
          <a:p>
            <a:r>
              <a:rPr lang="tr-TR" dirty="0" smtClean="0"/>
              <a:t>Dersler birbirini tamamlıyordu (2)</a:t>
            </a:r>
          </a:p>
          <a:p>
            <a:r>
              <a:rPr lang="tr-TR" dirty="0" smtClean="0"/>
              <a:t>Yoktu (8)</a:t>
            </a:r>
          </a:p>
          <a:p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0835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17986"/>
            <a:ext cx="10972800" cy="4108178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Kurullar birleşmemeliydi, çok ağırdı (9)</a:t>
            </a:r>
          </a:p>
          <a:p>
            <a:pPr lvl="0"/>
            <a:r>
              <a:rPr lang="tr-TR" dirty="0" smtClean="0"/>
              <a:t>Çok yoğundu, konuları yetiştirmekte zorlandık (7)</a:t>
            </a:r>
          </a:p>
          <a:p>
            <a:pPr lvl="0"/>
            <a:r>
              <a:rPr lang="tr-TR" dirty="0" smtClean="0"/>
              <a:t>Kurullar ayrılarak patoloji yükü hafifletilmeli (4)</a:t>
            </a:r>
          </a:p>
          <a:p>
            <a:pPr lvl="0"/>
            <a:r>
              <a:rPr lang="tr-TR" dirty="0" smtClean="0"/>
              <a:t>Uzundu, dersler yoğundu,  (4)</a:t>
            </a:r>
          </a:p>
          <a:p>
            <a:pPr lvl="0"/>
            <a:r>
              <a:rPr lang="tr-TR" dirty="0" smtClean="0"/>
              <a:t> Aşırı zorlanıyoruz.(3)</a:t>
            </a:r>
          </a:p>
          <a:p>
            <a:pPr lvl="0"/>
            <a:r>
              <a:rPr lang="tr-TR" dirty="0" smtClean="0"/>
              <a:t>Zıt panel faydalı değil (3)</a:t>
            </a:r>
          </a:p>
          <a:p>
            <a:pPr lvl="0"/>
            <a:r>
              <a:rPr lang="tr-TR" dirty="0" smtClean="0"/>
              <a:t>Zıt panel vakit alıyor ve hiçbir etkisi yok (1)</a:t>
            </a:r>
          </a:p>
          <a:p>
            <a:pPr lvl="0"/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5214" y="2136228"/>
            <a:ext cx="10972800" cy="4525963"/>
          </a:xfrm>
        </p:spPr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erbest çalışma zamanı azdı (2)</a:t>
            </a:r>
          </a:p>
          <a:p>
            <a:r>
              <a:rPr lang="tr-TR" dirty="0" smtClean="0"/>
              <a:t>Yapılan doğru sayısı hocanın dersi daha iyi ve etkili anlattığını gösterir. Bazı hocalar özellikle zorladılar. Aynı durumu çocuklarının da yaşamasını istiyorum (1)</a:t>
            </a:r>
          </a:p>
          <a:p>
            <a:r>
              <a:rPr lang="tr-TR" dirty="0" smtClean="0"/>
              <a:t>Ders değişiklikleri çok ani yapılıyor (1)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10366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39006"/>
            <a:ext cx="10972800" cy="4087157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 smtClean="0"/>
              <a:t>Slaytlar çok uzun. Konular karışıyor  (1)</a:t>
            </a:r>
          </a:p>
          <a:p>
            <a:r>
              <a:rPr lang="tr-TR" dirty="0" smtClean="0"/>
              <a:t>Her şeyi olumsuzdu (1)</a:t>
            </a:r>
          </a:p>
          <a:p>
            <a:r>
              <a:rPr lang="tr-TR" dirty="0" smtClean="0"/>
              <a:t>Zıt panele katılım isteğe olmalı (1)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9855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618206"/>
              </p:ext>
            </p:extLst>
          </p:nvPr>
        </p:nvGraphicFramePr>
        <p:xfrm>
          <a:off x="956438" y="352926"/>
          <a:ext cx="10692223" cy="5951624"/>
        </p:xfrm>
        <a:graphic>
          <a:graphicData uri="http://schemas.openxmlformats.org/drawingml/2006/table">
            <a:tbl>
              <a:tblPr firstRow="1" firstCol="1" bandRow="1"/>
              <a:tblGrid>
                <a:gridCol w="4802678">
                  <a:extLst>
                    <a:ext uri="{9D8B030D-6E8A-4147-A177-3AD203B41FA5}">
                      <a16:colId xmlns:a16="http://schemas.microsoft.com/office/drawing/2014/main" val="895329836"/>
                    </a:ext>
                  </a:extLst>
                </a:gridCol>
                <a:gridCol w="2132554">
                  <a:extLst>
                    <a:ext uri="{9D8B030D-6E8A-4147-A177-3AD203B41FA5}">
                      <a16:colId xmlns:a16="http://schemas.microsoft.com/office/drawing/2014/main" val="1054591"/>
                    </a:ext>
                  </a:extLst>
                </a:gridCol>
                <a:gridCol w="2038393">
                  <a:extLst>
                    <a:ext uri="{9D8B030D-6E8A-4147-A177-3AD203B41FA5}">
                      <a16:colId xmlns:a16="http://schemas.microsoft.com/office/drawing/2014/main" val="2669579724"/>
                    </a:ext>
                  </a:extLst>
                </a:gridCol>
                <a:gridCol w="1718598">
                  <a:extLst>
                    <a:ext uri="{9D8B030D-6E8A-4147-A177-3AD203B41FA5}">
                      <a16:colId xmlns:a16="http://schemas.microsoft.com/office/drawing/2014/main" val="2117055968"/>
                    </a:ext>
                  </a:extLst>
                </a:gridCol>
              </a:tblGrid>
              <a:tr h="7837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Saat/Gün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5283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V. 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541787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813513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628704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VI.ve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VII.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70+78 (148)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723621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 VII. 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78+75</a:t>
                      </a:r>
                      <a:r>
                        <a:rPr lang="tr-TR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(153)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31007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ve VII. 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87+86 (173)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985350"/>
                  </a:ext>
                </a:extLst>
              </a:tr>
              <a:tr h="60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ve VII. 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86+86</a:t>
                      </a:r>
                      <a:r>
                        <a:rPr lang="tr-TR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(172)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472092"/>
                  </a:ext>
                </a:extLst>
              </a:tr>
              <a:tr h="8157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 ve VII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86+86</a:t>
                      </a:r>
                      <a:r>
                        <a:rPr lang="tr-TR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(172)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371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485106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 (+5p</a:t>
                      </a: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08967"/>
              </p:ext>
            </p:extLst>
          </p:nvPr>
        </p:nvGraphicFramePr>
        <p:xfrm>
          <a:off x="513348" y="112292"/>
          <a:ext cx="11309684" cy="6368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6589">
                  <a:extLst>
                    <a:ext uri="{9D8B030D-6E8A-4147-A177-3AD203B41FA5}">
                      <a16:colId xmlns:a16="http://schemas.microsoft.com/office/drawing/2014/main" val="1861214187"/>
                    </a:ext>
                  </a:extLst>
                </a:gridCol>
                <a:gridCol w="2454442">
                  <a:extLst>
                    <a:ext uri="{9D8B030D-6E8A-4147-A177-3AD203B41FA5}">
                      <a16:colId xmlns:a16="http://schemas.microsoft.com/office/drawing/2014/main" val="1106305206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91410228"/>
                    </a:ext>
                  </a:extLst>
                </a:gridCol>
                <a:gridCol w="2326106">
                  <a:extLst>
                    <a:ext uri="{9D8B030D-6E8A-4147-A177-3AD203B41FA5}">
                      <a16:colId xmlns:a16="http://schemas.microsoft.com/office/drawing/2014/main" val="362437717"/>
                    </a:ext>
                  </a:extLst>
                </a:gridCol>
              </a:tblGrid>
              <a:tr h="49102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 SORULARININ DAĞILIMI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631834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TEORİK PUAN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PRATİK PUAN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TEORİK + PRATİK PUAN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629628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İç Hastalıkları (1-14)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7978058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Patoloji (15-55)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238315"/>
                  </a:ext>
                </a:extLst>
              </a:tr>
              <a:tr h="6737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Kadın Hastalıkları ve Doğum (56-58)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5664421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Farmakoloji (59-66)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002798"/>
                  </a:ext>
                </a:extLst>
              </a:tr>
              <a:tr h="87255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err="1">
                          <a:effectLst/>
                        </a:rPr>
                        <a:t>Radyoloji+Tıbbi</a:t>
                      </a:r>
                      <a:r>
                        <a:rPr lang="tr-TR" sz="2400" b="1" u="none" strike="noStrike" dirty="0">
                          <a:effectLst/>
                        </a:rPr>
                        <a:t> </a:t>
                      </a:r>
                      <a:r>
                        <a:rPr lang="tr-TR" sz="2400" b="1" u="none" strike="noStrike" dirty="0" err="1">
                          <a:effectLst/>
                        </a:rPr>
                        <a:t>Mikrobiyoloji+Genel</a:t>
                      </a:r>
                      <a:r>
                        <a:rPr lang="tr-TR" sz="2400" b="1" u="none" strike="noStrike" dirty="0">
                          <a:effectLst/>
                        </a:rPr>
                        <a:t> Cerrahi + Enfeksiyon </a:t>
                      </a:r>
                      <a:r>
                        <a:rPr lang="tr-TR" sz="2400" b="1" u="none" strike="noStrike" dirty="0" err="1">
                          <a:effectLst/>
                        </a:rPr>
                        <a:t>Hast</a:t>
                      </a:r>
                      <a:r>
                        <a:rPr lang="tr-TR" sz="2400" b="1" u="none" strike="noStrike" dirty="0">
                          <a:effectLst/>
                        </a:rPr>
                        <a:t>. (67-70)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4793561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Üroloji (71-73)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70965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Nükleer Tıp (74-75)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1235533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Biyokimya (76-90)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413764"/>
                  </a:ext>
                </a:extLst>
              </a:tr>
              <a:tr h="6737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Çocuk Sağlığı ve Hastalıkları (91-95)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</a:t>
                      </a:r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1419187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 </a:t>
                      </a:r>
                      <a:r>
                        <a:rPr lang="tr-TR" sz="2400" b="1" u="none" strike="noStrike" dirty="0" smtClean="0">
                          <a:effectLst/>
                        </a:rPr>
                        <a:t>(pratik)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847613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95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82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9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614636"/>
              </p:ext>
            </p:extLst>
          </p:nvPr>
        </p:nvGraphicFramePr>
        <p:xfrm>
          <a:off x="838200" y="1534510"/>
          <a:ext cx="10515600" cy="4995574"/>
        </p:xfrm>
        <a:graphic>
          <a:graphicData uri="http://schemas.openxmlformats.org/drawingml/2006/table">
            <a:tbl>
              <a:tblPr firstRow="1" bandRow="1"/>
              <a:tblGrid>
                <a:gridCol w="7363120">
                  <a:extLst>
                    <a:ext uri="{9D8B030D-6E8A-4147-A177-3AD203B41FA5}">
                      <a16:colId xmlns:a16="http://schemas.microsoft.com/office/drawing/2014/main" val="3844038721"/>
                    </a:ext>
                  </a:extLst>
                </a:gridCol>
                <a:gridCol w="3152480">
                  <a:extLst>
                    <a:ext uri="{9D8B030D-6E8A-4147-A177-3AD203B41FA5}">
                      <a16:colId xmlns:a16="http://schemas.microsoft.com/office/drawing/2014/main" val="2704329700"/>
                    </a:ext>
                  </a:extLst>
                </a:gridCol>
              </a:tblGrid>
              <a:tr h="5132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0729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57,32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500163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86,49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04758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68,49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9641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85,97</a:t>
                      </a:r>
                      <a:r>
                        <a:rPr lang="tr-TR" sz="20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(82,97+88,96)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01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VI. ve VII. DERS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77,53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(66,21+88,85)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17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64,27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(57,97+70,56)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12547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62,65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(61,50+63,79)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86462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 ve VII.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67,71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(71,10+64,32)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1425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71,30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(70,55+72,04)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17291"/>
                  </a:ext>
                </a:extLst>
              </a:tr>
              <a:tr h="2254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41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1565" y="81345"/>
            <a:ext cx="10515600" cy="486213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813089"/>
              </p:ext>
            </p:extLst>
          </p:nvPr>
        </p:nvGraphicFramePr>
        <p:xfrm>
          <a:off x="414780" y="725863"/>
          <a:ext cx="11545125" cy="5322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9025">
                  <a:extLst>
                    <a:ext uri="{9D8B030D-6E8A-4147-A177-3AD203B41FA5}">
                      <a16:colId xmlns:a16="http://schemas.microsoft.com/office/drawing/2014/main" val="2447465183"/>
                    </a:ext>
                  </a:extLst>
                </a:gridCol>
                <a:gridCol w="2309025">
                  <a:extLst>
                    <a:ext uri="{9D8B030D-6E8A-4147-A177-3AD203B41FA5}">
                      <a16:colId xmlns:a16="http://schemas.microsoft.com/office/drawing/2014/main" val="3596644111"/>
                    </a:ext>
                  </a:extLst>
                </a:gridCol>
                <a:gridCol w="2309025">
                  <a:extLst>
                    <a:ext uri="{9D8B030D-6E8A-4147-A177-3AD203B41FA5}">
                      <a16:colId xmlns:a16="http://schemas.microsoft.com/office/drawing/2014/main" val="873397652"/>
                    </a:ext>
                  </a:extLst>
                </a:gridCol>
                <a:gridCol w="2309025">
                  <a:extLst>
                    <a:ext uri="{9D8B030D-6E8A-4147-A177-3AD203B41FA5}">
                      <a16:colId xmlns:a16="http://schemas.microsoft.com/office/drawing/2014/main" val="1624357729"/>
                    </a:ext>
                  </a:extLst>
                </a:gridCol>
                <a:gridCol w="2309025">
                  <a:extLst>
                    <a:ext uri="{9D8B030D-6E8A-4147-A177-3AD203B41FA5}">
                      <a16:colId xmlns:a16="http://schemas.microsoft.com/office/drawing/2014/main" val="1344838400"/>
                    </a:ext>
                  </a:extLst>
                </a:gridCol>
              </a:tblGrid>
              <a:tr h="10281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Barajlı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 (Pratik)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721146"/>
                  </a:ext>
                </a:extLst>
              </a:tr>
              <a:tr h="10281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Sınav Puanlaması: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946256"/>
                  </a:ext>
                </a:extLst>
              </a:tr>
              <a:tr h="8164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93,87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88,94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7862894"/>
                  </a:ext>
                </a:extLst>
              </a:tr>
              <a:tr h="8164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13,89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9,1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4,14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4,14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1029414"/>
                  </a:ext>
                </a:extLst>
              </a:tr>
              <a:tr h="8164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57,32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52,60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4,73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4,73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0986965"/>
                  </a:ext>
                </a:extLst>
              </a:tr>
              <a:tr h="8164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57,32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55,37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94,44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94,44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6243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2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655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024254"/>
              </p:ext>
            </p:extLst>
          </p:nvPr>
        </p:nvGraphicFramePr>
        <p:xfrm>
          <a:off x="465220" y="802106"/>
          <a:ext cx="11277600" cy="5197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5520">
                  <a:extLst>
                    <a:ext uri="{9D8B030D-6E8A-4147-A177-3AD203B41FA5}">
                      <a16:colId xmlns:a16="http://schemas.microsoft.com/office/drawing/2014/main" val="3032104421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2217582251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866670450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3562379157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1706207170"/>
                    </a:ext>
                  </a:extLst>
                </a:gridCol>
              </a:tblGrid>
              <a:tr h="8601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Ham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 (Pratik)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225212"/>
                  </a:ext>
                </a:extLst>
              </a:tr>
              <a:tr h="867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0060650"/>
                  </a:ext>
                </a:extLst>
              </a:tr>
              <a:tr h="867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93,87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88,94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9175351"/>
                  </a:ext>
                </a:extLst>
              </a:tr>
              <a:tr h="867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28,9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24,26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2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4,14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 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4,14 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1 </a:t>
                      </a:r>
                      <a:r>
                        <a:rPr lang="tr-TR" sz="2400" u="none" strike="noStrike" dirty="0">
                          <a:effectLst/>
                        </a:rPr>
                        <a:t>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5881944"/>
                  </a:ext>
                </a:extLst>
              </a:tr>
              <a:tr h="867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59,69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54,96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4,73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4,73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4207312"/>
                  </a:ext>
                </a:extLst>
              </a:tr>
              <a:tr h="867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59,69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57,85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94,44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94,44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8951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5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575443"/>
              </p:ext>
            </p:extLst>
          </p:nvPr>
        </p:nvGraphicFramePr>
        <p:xfrm>
          <a:off x="678724" y="612741"/>
          <a:ext cx="10869110" cy="6158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365">
                  <a:extLst>
                    <a:ext uri="{9D8B030D-6E8A-4147-A177-3AD203B41FA5}">
                      <a16:colId xmlns:a16="http://schemas.microsoft.com/office/drawing/2014/main" val="3034826226"/>
                    </a:ext>
                  </a:extLst>
                </a:gridCol>
                <a:gridCol w="776365">
                  <a:extLst>
                    <a:ext uri="{9D8B030D-6E8A-4147-A177-3AD203B41FA5}">
                      <a16:colId xmlns:a16="http://schemas.microsoft.com/office/drawing/2014/main" val="254240902"/>
                    </a:ext>
                  </a:extLst>
                </a:gridCol>
                <a:gridCol w="1552730">
                  <a:extLst>
                    <a:ext uri="{9D8B030D-6E8A-4147-A177-3AD203B41FA5}">
                      <a16:colId xmlns:a16="http://schemas.microsoft.com/office/drawing/2014/main" val="4272748415"/>
                    </a:ext>
                  </a:extLst>
                </a:gridCol>
                <a:gridCol w="776365">
                  <a:extLst>
                    <a:ext uri="{9D8B030D-6E8A-4147-A177-3AD203B41FA5}">
                      <a16:colId xmlns:a16="http://schemas.microsoft.com/office/drawing/2014/main" val="2652689774"/>
                    </a:ext>
                  </a:extLst>
                </a:gridCol>
                <a:gridCol w="776365">
                  <a:extLst>
                    <a:ext uri="{9D8B030D-6E8A-4147-A177-3AD203B41FA5}">
                      <a16:colId xmlns:a16="http://schemas.microsoft.com/office/drawing/2014/main" val="2586672426"/>
                    </a:ext>
                  </a:extLst>
                </a:gridCol>
                <a:gridCol w="213654">
                  <a:extLst>
                    <a:ext uri="{9D8B030D-6E8A-4147-A177-3AD203B41FA5}">
                      <a16:colId xmlns:a16="http://schemas.microsoft.com/office/drawing/2014/main" val="2121922930"/>
                    </a:ext>
                  </a:extLst>
                </a:gridCol>
                <a:gridCol w="1339076">
                  <a:extLst>
                    <a:ext uri="{9D8B030D-6E8A-4147-A177-3AD203B41FA5}">
                      <a16:colId xmlns:a16="http://schemas.microsoft.com/office/drawing/2014/main" val="3208946731"/>
                    </a:ext>
                  </a:extLst>
                </a:gridCol>
                <a:gridCol w="1552730">
                  <a:extLst>
                    <a:ext uri="{9D8B030D-6E8A-4147-A177-3AD203B41FA5}">
                      <a16:colId xmlns:a16="http://schemas.microsoft.com/office/drawing/2014/main" val="1655880834"/>
                    </a:ext>
                  </a:extLst>
                </a:gridCol>
                <a:gridCol w="776365">
                  <a:extLst>
                    <a:ext uri="{9D8B030D-6E8A-4147-A177-3AD203B41FA5}">
                      <a16:colId xmlns:a16="http://schemas.microsoft.com/office/drawing/2014/main" val="3371463147"/>
                    </a:ext>
                  </a:extLst>
                </a:gridCol>
                <a:gridCol w="776365">
                  <a:extLst>
                    <a:ext uri="{9D8B030D-6E8A-4147-A177-3AD203B41FA5}">
                      <a16:colId xmlns:a16="http://schemas.microsoft.com/office/drawing/2014/main" val="3739613622"/>
                    </a:ext>
                  </a:extLst>
                </a:gridCol>
                <a:gridCol w="223717">
                  <a:extLst>
                    <a:ext uri="{9D8B030D-6E8A-4147-A177-3AD203B41FA5}">
                      <a16:colId xmlns:a16="http://schemas.microsoft.com/office/drawing/2014/main" val="2002689063"/>
                    </a:ext>
                  </a:extLst>
                </a:gridCol>
                <a:gridCol w="1329013">
                  <a:extLst>
                    <a:ext uri="{9D8B030D-6E8A-4147-A177-3AD203B41FA5}">
                      <a16:colId xmlns:a16="http://schemas.microsoft.com/office/drawing/2014/main" val="728881944"/>
                    </a:ext>
                  </a:extLst>
                </a:gridCol>
              </a:tblGrid>
              <a:tr h="41747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 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BARAJLI NOTA GÖRE DAĞILIM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HAM NOTA GÖRE DAĞILIM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046822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 ARALIĞI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SAYI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 ARALIĞI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SAYI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315014"/>
                  </a:ext>
                </a:extLst>
              </a:tr>
              <a:tr h="417473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Üstü Not Alan Öğrencilerin Dağılımı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0,48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101 KİŞİ        % 47,65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0,48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93 KİŞİ        % 43,87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1392901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&gt;=80-90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18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8,5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&gt;=80-90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18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8,5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261340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&gt;=70-80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27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12,74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&gt;=70-80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29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13,68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180053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&gt;=60-70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19,34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&gt;=60-70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21,23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138536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&gt;=57,32-60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6,61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&gt;=59,69-60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591229"/>
                  </a:ext>
                </a:extLst>
              </a:tr>
              <a:tr h="41747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000" b="1" i="0" u="none" strike="noStrike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ORTALAMA= 57,32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ORTALAMA= 59,69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963565"/>
                  </a:ext>
                </a:extLst>
              </a:tr>
              <a:tr h="417473"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Altı Not Alan Öğrencilerin Dağılımı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&gt;=50-57,32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24,06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111 KİŞİ        % 52,36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6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&gt;=50-59,69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34,91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119 KİŞİ        % 56,14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6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009145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&gt;=40-50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15,1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&gt;=40-50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14,63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89429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&gt;=30-40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19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8,97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&gt;=30-40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5,67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879519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&gt;=20-30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2,84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&gt;=20-30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0,95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035243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&gt;=10-20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1,42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&gt;=10-20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818441"/>
                  </a:ext>
                </a:extLst>
              </a:tr>
              <a:tr h="41747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&lt;10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&lt;10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31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2153</TotalTime>
  <Words>1810</Words>
  <Application>Microsoft Office PowerPoint</Application>
  <PresentationFormat>Geniş ekran</PresentationFormat>
  <Paragraphs>829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29</vt:i4>
      </vt:variant>
    </vt:vector>
  </HeadingPairs>
  <TitlesOfParts>
    <vt:vector size="42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2023 – 2024 EĞİTİM YILI 3. SINIF 5. KURUL DEĞERLENDİRME </vt:lpstr>
      <vt:lpstr>PowerPoint Sunusu</vt:lpstr>
      <vt:lpstr>PowerPoint Sunusu</vt:lpstr>
      <vt:lpstr>SINAV VERİLERİ</vt:lpstr>
      <vt:lpstr>PowerPoint Sunusu</vt:lpstr>
      <vt:lpstr>ORTALAMA</vt:lpstr>
      <vt:lpstr>PUANLAMA</vt:lpstr>
      <vt:lpstr>PUANLAMA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DERS BAZINDA EN FAZLA DOĞRU VE YANLIŞ CEVAPLANAN SORULAR  </vt:lpstr>
      <vt:lpstr>GÜVENİRLİK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OLUMLU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627</cp:revision>
  <dcterms:created xsi:type="dcterms:W3CDTF">2022-10-27T00:48:35Z</dcterms:created>
  <dcterms:modified xsi:type="dcterms:W3CDTF">2025-05-06T09:52:16Z</dcterms:modified>
</cp:coreProperties>
</file>