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sldIdLst>
    <p:sldId id="257" r:id="rId5"/>
    <p:sldId id="258" r:id="rId6"/>
    <p:sldId id="319" r:id="rId7"/>
    <p:sldId id="259" r:id="rId8"/>
    <p:sldId id="321" r:id="rId9"/>
    <p:sldId id="322" r:id="rId10"/>
    <p:sldId id="323" r:id="rId11"/>
    <p:sldId id="301" r:id="rId12"/>
    <p:sldId id="262" r:id="rId13"/>
    <p:sldId id="335" r:id="rId14"/>
    <p:sldId id="336" r:id="rId15"/>
    <p:sldId id="267" r:id="rId16"/>
    <p:sldId id="324" r:id="rId17"/>
    <p:sldId id="269" r:id="rId18"/>
    <p:sldId id="266" r:id="rId19"/>
    <p:sldId id="271" r:id="rId20"/>
    <p:sldId id="272" r:id="rId21"/>
    <p:sldId id="337" r:id="rId22"/>
    <p:sldId id="284" r:id="rId23"/>
    <p:sldId id="326" r:id="rId24"/>
    <p:sldId id="285" r:id="rId25"/>
    <p:sldId id="327" r:id="rId26"/>
    <p:sldId id="325" r:id="rId27"/>
    <p:sldId id="313" r:id="rId28"/>
    <p:sldId id="309" r:id="rId29"/>
    <p:sldId id="316" r:id="rId30"/>
    <p:sldId id="333" r:id="rId31"/>
    <p:sldId id="332" r:id="rId32"/>
    <p:sldId id="256" r:id="rId3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6966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147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4604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4662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2942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3645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9262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6103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81547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8944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790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908245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3519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825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7258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4642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527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3075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90135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246307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196132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4432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68591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14707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80252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2399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046432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97949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618424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324992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631224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577550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4930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593814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189323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01262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32486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25267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345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3821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31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4634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4623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29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FD74B4-ACE4-4A9A-86EA-223E88BE116D}" type="datetimeFigureOut">
              <a:rPr lang="tr-TR" smtClean="0"/>
              <a:t>6.05.2025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CEB91-1718-4286-96E7-5A9D70E0A56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993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836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18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23720DD-5B6D-40BF-8493-A6B52D484E6B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6.05.2025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302176B-0E47-46AC-8F43-DAB4B8A37D06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36168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sz="2700" b="1" dirty="0" smtClean="0"/>
              <a:t>2023 </a:t>
            </a:r>
            <a:r>
              <a:rPr lang="tr-TR" sz="2700" b="1" dirty="0"/>
              <a:t>– </a:t>
            </a:r>
            <a:r>
              <a:rPr lang="tr-TR" sz="2700" b="1" dirty="0" smtClean="0"/>
              <a:t>2024 </a:t>
            </a:r>
            <a:r>
              <a:rPr lang="tr-TR" sz="2700" b="1" dirty="0"/>
              <a:t>EĞİTİM YILI </a:t>
            </a:r>
            <a:r>
              <a:rPr lang="tr-TR" sz="2700" b="1" dirty="0" smtClean="0"/>
              <a:t>3. </a:t>
            </a:r>
            <a:r>
              <a:rPr lang="tr-TR" sz="2700" b="1" dirty="0"/>
              <a:t>SINIF </a:t>
            </a:r>
            <a:r>
              <a:rPr lang="tr-TR" sz="2700" b="1" dirty="0" smtClean="0"/>
              <a:t>5. </a:t>
            </a:r>
            <a:r>
              <a:rPr lang="tr-TR" sz="2700" b="1" dirty="0"/>
              <a:t>KURUL </a:t>
            </a:r>
            <a:r>
              <a:rPr lang="tr-TR" sz="2700" b="1" dirty="0" smtClean="0"/>
              <a:t>DEĞERLENDİRME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tr-TR" smtClean="0"/>
              <a:t>DR. </a:t>
            </a:r>
            <a:r>
              <a:rPr lang="tr-TR" dirty="0" smtClean="0"/>
              <a:t>BERRAK AKSAKAL</a:t>
            </a:r>
            <a:br>
              <a:rPr lang="tr-TR" dirty="0" smtClean="0"/>
            </a:br>
            <a:r>
              <a:rPr lang="tr-TR" dirty="0" smtClean="0"/>
              <a:t>FÜ TEAD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2077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390" y="317038"/>
            <a:ext cx="11551473" cy="6288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2572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253703"/>
              </p:ext>
            </p:extLst>
          </p:nvPr>
        </p:nvGraphicFramePr>
        <p:xfrm>
          <a:off x="433140" y="256676"/>
          <a:ext cx="11421977" cy="64876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31711">
                  <a:extLst>
                    <a:ext uri="{9D8B030D-6E8A-4147-A177-3AD203B41FA5}">
                      <a16:colId xmlns:a16="http://schemas.microsoft.com/office/drawing/2014/main" val="2568671537"/>
                    </a:ext>
                  </a:extLst>
                </a:gridCol>
                <a:gridCol w="1631711">
                  <a:extLst>
                    <a:ext uri="{9D8B030D-6E8A-4147-A177-3AD203B41FA5}">
                      <a16:colId xmlns:a16="http://schemas.microsoft.com/office/drawing/2014/main" val="1251371164"/>
                    </a:ext>
                  </a:extLst>
                </a:gridCol>
                <a:gridCol w="1631711">
                  <a:extLst>
                    <a:ext uri="{9D8B030D-6E8A-4147-A177-3AD203B41FA5}">
                      <a16:colId xmlns:a16="http://schemas.microsoft.com/office/drawing/2014/main" val="935647037"/>
                    </a:ext>
                  </a:extLst>
                </a:gridCol>
                <a:gridCol w="1631711">
                  <a:extLst>
                    <a:ext uri="{9D8B030D-6E8A-4147-A177-3AD203B41FA5}">
                      <a16:colId xmlns:a16="http://schemas.microsoft.com/office/drawing/2014/main" val="1167305671"/>
                    </a:ext>
                  </a:extLst>
                </a:gridCol>
                <a:gridCol w="1631711">
                  <a:extLst>
                    <a:ext uri="{9D8B030D-6E8A-4147-A177-3AD203B41FA5}">
                      <a16:colId xmlns:a16="http://schemas.microsoft.com/office/drawing/2014/main" val="3067939652"/>
                    </a:ext>
                  </a:extLst>
                </a:gridCol>
                <a:gridCol w="1631711">
                  <a:extLst>
                    <a:ext uri="{9D8B030D-6E8A-4147-A177-3AD203B41FA5}">
                      <a16:colId xmlns:a16="http://schemas.microsoft.com/office/drawing/2014/main" val="1034359404"/>
                    </a:ext>
                  </a:extLst>
                </a:gridCol>
                <a:gridCol w="1631711">
                  <a:extLst>
                    <a:ext uri="{9D8B030D-6E8A-4147-A177-3AD203B41FA5}">
                      <a16:colId xmlns:a16="http://schemas.microsoft.com/office/drawing/2014/main" val="2489104011"/>
                    </a:ext>
                  </a:extLst>
                </a:gridCol>
              </a:tblGrid>
              <a:tr h="510486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BARAJA TAKILAN ÖĞRENCİ SAYISI (DERS GRUPLARINA GÖRE)</a:t>
                      </a:r>
                      <a:endParaRPr lang="tr-TR" sz="18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2706756"/>
                  </a:ext>
                </a:extLst>
              </a:tr>
              <a:tr h="103417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SINAV-DERS ADI</a:t>
                      </a:r>
                      <a:endParaRPr lang="tr-TR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İç Hastalıkları </a:t>
                      </a:r>
                      <a:endParaRPr lang="tr-TR" sz="16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Tıbbi Patoloji </a:t>
                      </a:r>
                      <a:endParaRPr lang="tr-TR" sz="16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Kadın Hastalıkları ve Doğum </a:t>
                      </a:r>
                      <a:endParaRPr lang="tr-TR" sz="16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Tıbbi Farmakoloji </a:t>
                      </a:r>
                      <a:endParaRPr lang="tr-TR" sz="16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 err="1">
                          <a:effectLst/>
                        </a:rPr>
                        <a:t>Radyoloji+Tıbbi</a:t>
                      </a:r>
                      <a:r>
                        <a:rPr lang="tr-TR" sz="1600" b="1" u="none" strike="noStrike" dirty="0">
                          <a:effectLst/>
                        </a:rPr>
                        <a:t> </a:t>
                      </a:r>
                      <a:r>
                        <a:rPr lang="tr-TR" sz="1600" b="1" u="none" strike="noStrike" dirty="0" err="1">
                          <a:effectLst/>
                        </a:rPr>
                        <a:t>Mikrobiyoloji+Genel</a:t>
                      </a:r>
                      <a:r>
                        <a:rPr lang="tr-TR" sz="1600" b="1" u="none" strike="noStrike" dirty="0">
                          <a:effectLst/>
                        </a:rPr>
                        <a:t> Cerrahi + Enfeksiyon </a:t>
                      </a:r>
                      <a:r>
                        <a:rPr lang="tr-TR" sz="1600" b="1" u="none" strike="noStrike" dirty="0" err="1">
                          <a:effectLst/>
                        </a:rPr>
                        <a:t>Hast</a:t>
                      </a:r>
                      <a:r>
                        <a:rPr lang="tr-TR" sz="1600" b="1" u="none" strike="noStrike" dirty="0">
                          <a:effectLst/>
                        </a:rPr>
                        <a:t>. </a:t>
                      </a:r>
                      <a:endParaRPr lang="tr-TR" sz="16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Üroloji </a:t>
                      </a:r>
                      <a:endParaRPr lang="tr-TR" sz="16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6698402"/>
                  </a:ext>
                </a:extLst>
              </a:tr>
              <a:tr h="5104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Uygulama Türü</a:t>
                      </a:r>
                      <a:endParaRPr lang="tr-TR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Teorik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Teorik</a:t>
                      </a:r>
                      <a:endParaRPr lang="tr-TR" sz="16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Teorik</a:t>
                      </a:r>
                      <a:endParaRPr lang="tr-TR" sz="16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Teorik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Teorik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Teorik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98134647"/>
                  </a:ext>
                </a:extLst>
              </a:tr>
              <a:tr h="5104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Not Değeri</a:t>
                      </a:r>
                      <a:endParaRPr lang="tr-TR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14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41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3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8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3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3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9474356"/>
                  </a:ext>
                </a:extLst>
              </a:tr>
              <a:tr h="51708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Değerlendirme Türü</a:t>
                      </a:r>
                      <a:endParaRPr lang="tr-TR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Soru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Soru</a:t>
                      </a:r>
                      <a:endParaRPr lang="tr-TR" sz="16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Soru</a:t>
                      </a:r>
                      <a:endParaRPr lang="tr-TR" sz="16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Soru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Soru</a:t>
                      </a:r>
                      <a:endParaRPr lang="tr-TR" sz="16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Soru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172524465"/>
                  </a:ext>
                </a:extLst>
              </a:tr>
              <a:tr h="62230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Öğrenci Sayısı         (%)</a:t>
                      </a:r>
                      <a:endParaRPr lang="tr-TR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20                         </a:t>
                      </a:r>
                      <a:br>
                        <a:rPr lang="tr-TR" sz="1600" u="none" strike="noStrike" dirty="0">
                          <a:effectLst/>
                        </a:rPr>
                      </a:br>
                      <a:r>
                        <a:rPr lang="tr-TR" sz="1600" u="none" strike="noStrike" dirty="0">
                          <a:effectLst/>
                        </a:rPr>
                        <a:t> % 9,44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28                          </a:t>
                      </a:r>
                      <a:br>
                        <a:rPr lang="tr-TR" sz="1600" u="none" strike="noStrike" dirty="0">
                          <a:effectLst/>
                        </a:rPr>
                      </a:br>
                      <a:r>
                        <a:rPr lang="tr-TR" sz="1600" u="none" strike="noStrike" dirty="0">
                          <a:effectLst/>
                        </a:rPr>
                        <a:t>% 13,21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103                         </a:t>
                      </a:r>
                      <a:br>
                        <a:rPr lang="tr-TR" sz="1600" u="none" strike="noStrike" dirty="0">
                          <a:effectLst/>
                        </a:rPr>
                      </a:br>
                      <a:r>
                        <a:rPr lang="tr-TR" sz="1600" u="none" strike="noStrike" dirty="0">
                          <a:effectLst/>
                        </a:rPr>
                        <a:t> % 48,59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87                          </a:t>
                      </a:r>
                      <a:br>
                        <a:rPr lang="tr-TR" sz="1600" u="none" strike="noStrike" dirty="0">
                          <a:effectLst/>
                        </a:rPr>
                      </a:br>
                      <a:r>
                        <a:rPr lang="tr-TR" sz="1600" u="none" strike="noStrike" dirty="0">
                          <a:effectLst/>
                        </a:rPr>
                        <a:t>% 41,04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167                          % 78,78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74                         </a:t>
                      </a:r>
                      <a:br>
                        <a:rPr lang="tr-TR" sz="1600" u="none" strike="noStrike" dirty="0">
                          <a:effectLst/>
                        </a:rPr>
                      </a:br>
                      <a:r>
                        <a:rPr lang="tr-TR" sz="1600" u="none" strike="noStrike" dirty="0">
                          <a:effectLst/>
                        </a:rPr>
                        <a:t> % 34,91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7630340"/>
                  </a:ext>
                </a:extLst>
              </a:tr>
              <a:tr h="62230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SINAV-DERS ADI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Nükleer Tıp 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Tıbbi Biyokimya 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Çocuk Sağlığı ve Hastalıkları 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Tıbbi Beceri </a:t>
                      </a:r>
                      <a:endParaRPr lang="tr-TR" sz="1600" b="1" i="0" u="none" strike="noStrike" dirty="0">
                        <a:solidFill>
                          <a:schemeClr val="tx1"/>
                        </a:solidFill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 </a:t>
                      </a:r>
                      <a:endParaRPr lang="tr-TR" sz="16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1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79653710"/>
                  </a:ext>
                </a:extLst>
              </a:tr>
              <a:tr h="5104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Uygulama Türü</a:t>
                      </a:r>
                      <a:endParaRPr lang="tr-TR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Teorik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Teorik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Teorik</a:t>
                      </a:r>
                      <a:endParaRPr lang="tr-TR" sz="16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Pratik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 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9143049"/>
                  </a:ext>
                </a:extLst>
              </a:tr>
              <a:tr h="51048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Not Değeri</a:t>
                      </a:r>
                      <a:endParaRPr lang="tr-TR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2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15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5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5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 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516524"/>
                  </a:ext>
                </a:extLst>
              </a:tr>
              <a:tr h="51708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Değerlendirme Türü</a:t>
                      </a:r>
                      <a:endParaRPr lang="tr-TR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Soru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Soru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>
                          <a:effectLst/>
                        </a:rPr>
                        <a:t>Soru</a:t>
                      </a:r>
                      <a:endParaRPr lang="tr-TR" sz="16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 smtClean="0">
                          <a:effectLst/>
                        </a:rPr>
                        <a:t>Puan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 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>
                          <a:effectLst/>
                        </a:rPr>
                        <a:t> </a:t>
                      </a:r>
                      <a:endParaRPr lang="tr-TR" sz="8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395068904"/>
                  </a:ext>
                </a:extLst>
              </a:tr>
              <a:tr h="62230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b="1" u="none" strike="noStrike" dirty="0">
                          <a:effectLst/>
                        </a:rPr>
                        <a:t>Öğrenci Sayısı         (%)</a:t>
                      </a:r>
                      <a:endParaRPr lang="tr-TR" sz="16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42                          </a:t>
                      </a:r>
                      <a:br>
                        <a:rPr lang="tr-TR" sz="1600" u="none" strike="noStrike" dirty="0">
                          <a:effectLst/>
                        </a:rPr>
                      </a:br>
                      <a:r>
                        <a:rPr lang="tr-TR" sz="1600" u="none" strike="noStrike" dirty="0">
                          <a:effectLst/>
                        </a:rPr>
                        <a:t>% 19,82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78                         </a:t>
                      </a:r>
                      <a:br>
                        <a:rPr lang="tr-TR" sz="1600" u="none" strike="noStrike" dirty="0">
                          <a:effectLst/>
                        </a:rPr>
                      </a:br>
                      <a:r>
                        <a:rPr lang="tr-TR" sz="1600" u="none" strike="noStrike" dirty="0">
                          <a:effectLst/>
                        </a:rPr>
                        <a:t> % 36,8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8                          </a:t>
                      </a:r>
                      <a:br>
                        <a:rPr lang="tr-TR" sz="1600" u="none" strike="noStrike" dirty="0">
                          <a:effectLst/>
                        </a:rPr>
                      </a:br>
                      <a:r>
                        <a:rPr lang="tr-TR" sz="1600" u="none" strike="noStrike" dirty="0">
                          <a:effectLst/>
                        </a:rPr>
                        <a:t>% 3,78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0</a:t>
                      </a:r>
                      <a:br>
                        <a:rPr lang="tr-TR" sz="1600" u="none" strike="noStrike" dirty="0">
                          <a:effectLst/>
                        </a:rPr>
                      </a:br>
                      <a:r>
                        <a:rPr lang="tr-TR" sz="1600" u="none" strike="noStrike" dirty="0">
                          <a:effectLst/>
                        </a:rPr>
                        <a:t>% 0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600" u="none" strike="noStrike" dirty="0">
                          <a:effectLst/>
                        </a:rPr>
                        <a:t> </a:t>
                      </a:r>
                      <a:endParaRPr lang="tr-TR" sz="16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800" u="none" strike="noStrike" dirty="0">
                          <a:effectLst/>
                        </a:rPr>
                        <a:t> </a:t>
                      </a:r>
                      <a:endParaRPr lang="tr-TR" sz="8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69559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7692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EN FAZLA DOĞRU  VE YANLIŞ CEVAPLANAN SORULAR </a:t>
            </a:r>
            <a:endParaRPr lang="tr-TR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İçerik Yer Tutucusu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531755467"/>
                  </p:ext>
                </p:extLst>
              </p:nvPr>
            </p:nvGraphicFramePr>
            <p:xfrm>
              <a:off x="1159099" y="1674254"/>
              <a:ext cx="10423302" cy="281605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1213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55091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17775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68249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86568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Soru numarası 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EN FAZLA DOĞRU CEVAPLANAN SORU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EN FAZLA YANLIŞ CEVAPLANAN SORU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Kişi sayısı 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8801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11. </a:t>
                          </a: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soru 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marL="647700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tr-TR" sz="2400" i="1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Calibri" panose="020F0502020204030204" pitchFamily="34" charset="0"/>
                                  </a:rPr>
                                  <m:t>√</m:t>
                                </m:r>
                              </m:oMath>
                            </m:oMathPara>
                          </a14:m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208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% </a:t>
                          </a: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98,12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6235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58. </a:t>
                          </a: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soru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tr-TR" sz="240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Calibri" panose="020F0502020204030204" pitchFamily="34" charset="0"/>
                                    <a:cs typeface="Times New Roman" panose="02020603050405020304" pitchFamily="18" charset="0"/>
                                  </a:rPr>
                                  <m:t>√</m:t>
                                </m:r>
                              </m:oMath>
                            </m:oMathPara>
                          </a14:m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199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% </a:t>
                          </a: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93,87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İçerik Yer Tutucusu 4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1531755467"/>
                  </p:ext>
                </p:extLst>
              </p:nvPr>
            </p:nvGraphicFramePr>
            <p:xfrm>
              <a:off x="1159099" y="1674254"/>
              <a:ext cx="10423302" cy="2816053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201213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355091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3177756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1682496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865688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Soru numarası 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EN FAZLA DOĞRU CEVAPLANAN SORU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EN FAZLA YANLIŞ CEVAPLANAN SORU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Kişi sayısı </a:t>
                          </a:r>
                          <a:endParaRPr lang="tr-TR" sz="240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988014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11. </a:t>
                          </a: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soru 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56775" t="-93252" r="-137221" b="-10736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</a:endParaRP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208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% </a:t>
                          </a: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98,12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rgbClr val="D2EAF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962351"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58. </a:t>
                          </a: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soru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dirty="0">
                              <a:solidFill>
                                <a:schemeClr val="tx1"/>
                              </a:solidFill>
                              <a:effectLst/>
                              <a:latin typeface="Calibri" panose="020F0502020204030204" pitchFamily="34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 </a:t>
                          </a:r>
                        </a:p>
                      </a:txBody>
                      <a:tcPr marL="68580" marR="68580" marT="0" marB="0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tr-TR"/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175096" t="-199367" r="-53257" b="-1075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199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>
                            <a:lnSpc>
                              <a:spcPct val="115000"/>
                            </a:lnSpc>
                            <a:spcAft>
                              <a:spcPts val="0"/>
                            </a:spcAft>
                          </a:pPr>
                          <a:r>
                            <a:rPr lang="tr-TR" sz="2400" b="1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% </a:t>
                          </a:r>
                          <a:r>
                            <a:rPr lang="tr-TR" sz="2400" b="1" dirty="0" smtClean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a:t>93,87</a:t>
                          </a:r>
                          <a:endParaRPr lang="tr-TR" sz="2400" dirty="0">
                            <a:solidFill>
                              <a:schemeClr val="tx1"/>
                            </a:solidFill>
                            <a:effectLst/>
                            <a:latin typeface="Calibri" panose="020F0502020204030204" pitchFamily="34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endParaRPr>
                        </a:p>
                      </a:txBody>
                      <a:tcPr marL="68580" marR="68580" marT="0" marB="0" anchor="ctr">
                        <a:lnL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rgbClr val="000000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19447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EN FAZLA DOĞRU CEVAPLANAN SORU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566041"/>
            <a:ext cx="10972800" cy="473879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tr-T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  <p:sp>
        <p:nvSpPr>
          <p:cNvPr id="4" name="Dikdörtgen 3"/>
          <p:cNvSpPr/>
          <p:nvPr/>
        </p:nvSpPr>
        <p:spPr>
          <a:xfrm>
            <a:off x="1122947" y="1582341"/>
            <a:ext cx="946484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Aft>
                <a:spcPts val="0"/>
              </a:spcAft>
              <a:buFont typeface="+mj-lt"/>
              <a:buAutoNum type="arabicPeriod" startAt="11"/>
              <a:tabLst>
                <a:tab pos="457200" algn="l"/>
              </a:tabLst>
            </a:pP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Diyabetin kronik komplikasyonları ile ilgili aşağıdaki ifadelerden hangisi yanlıştır?</a:t>
            </a:r>
            <a:b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a)    ​​​​​En sık görülen </a:t>
            </a:r>
            <a:r>
              <a:rPr lang="tr-TR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nöropati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 </a:t>
            </a:r>
            <a:r>
              <a:rPr lang="tr-TR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distal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periferik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simetrik </a:t>
            </a:r>
            <a:r>
              <a:rPr lang="tr-TR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polinöropatidir</a:t>
            </a: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(2)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b)    ​​​​</a:t>
            </a:r>
            <a:r>
              <a:rPr lang="tr-TR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Mikroalbuminüri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ile seyreden  böbrek hasarı tedavi ile düzelebilir</a:t>
            </a: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.(0)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c)    ​​​​​</a:t>
            </a:r>
            <a:r>
              <a:rPr lang="tr-TR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Diyabetes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mellitus’ta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ağrısız </a:t>
            </a:r>
            <a:r>
              <a:rPr lang="tr-TR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miyokard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enfarktüsü görülebilir</a:t>
            </a: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.(0)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d)    ​​​​​Diyabetik </a:t>
            </a:r>
            <a:r>
              <a:rPr lang="tr-TR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retinopati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total görme kaybının en sık sebebidir</a:t>
            </a:r>
            <a:r>
              <a:rPr lang="tr-TR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(2)</a:t>
            </a:r>
            <a: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tr-T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e)    Diyabetik ayak enfeksiyonları alt </a:t>
            </a:r>
            <a:r>
              <a:rPr lang="tr-T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ekstremite</a:t>
            </a:r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tr-TR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amputasyonlarının</a:t>
            </a:r>
            <a:r>
              <a:rPr lang="tr-TR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çok  nadir görülen bir nedenidir</a:t>
            </a:r>
            <a:r>
              <a:rPr lang="tr-TR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(208)</a:t>
            </a:r>
            <a:endParaRPr lang="tr-TR" sz="2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tr-TR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00656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 FAZLA YANLIŞ CEVAPLANAN SORU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896852"/>
          </a:xfrm>
        </p:spPr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tr-TR" dirty="0" smtClean="0"/>
              <a:t>58. 38 </a:t>
            </a:r>
            <a:r>
              <a:rPr lang="tr-TR" dirty="0"/>
              <a:t>yaşında son adet tarihine göre 16 haftalık olan gebenin yapılan muayenesinde kan basıncı180/110mmHg olarak ölçülmektedir.24 saatlik </a:t>
            </a:r>
            <a:r>
              <a:rPr lang="tr-TR" dirty="0" err="1"/>
              <a:t>proteinuri</a:t>
            </a:r>
            <a:r>
              <a:rPr lang="tr-TR" dirty="0"/>
              <a:t> olduğu tespit edilmektedir</a:t>
            </a:r>
            <a:r>
              <a:rPr lang="tr-TR" dirty="0" smtClean="0"/>
              <a:t>. Ultrasonografide </a:t>
            </a:r>
            <a:r>
              <a:rPr lang="tr-TR" dirty="0"/>
              <a:t>16 haftalık canlı tek </a:t>
            </a:r>
            <a:r>
              <a:rPr lang="tr-TR" dirty="0" err="1"/>
              <a:t>fetus</a:t>
            </a:r>
            <a:r>
              <a:rPr lang="tr-TR" dirty="0"/>
              <a:t> izleniyor, </a:t>
            </a:r>
            <a:r>
              <a:rPr lang="tr-TR" dirty="0" err="1"/>
              <a:t>obstetrik</a:t>
            </a:r>
            <a:r>
              <a:rPr lang="tr-TR" dirty="0"/>
              <a:t> patoloji görülmüyor.</a:t>
            </a:r>
            <a:br>
              <a:rPr lang="tr-TR" dirty="0"/>
            </a:br>
            <a:r>
              <a:rPr lang="tr-TR" dirty="0"/>
              <a:t>Bu hasta için en olası tanı aşağıdakilerden hangisidir?</a:t>
            </a:r>
            <a:br>
              <a:rPr lang="tr-TR" dirty="0"/>
            </a:br>
            <a:r>
              <a:rPr lang="tr-TR" dirty="0"/>
              <a:t>a)    </a:t>
            </a:r>
            <a:r>
              <a:rPr lang="tr-TR" dirty="0" err="1" smtClean="0"/>
              <a:t>Preeklampsi</a:t>
            </a:r>
            <a:r>
              <a:rPr lang="tr-TR" dirty="0" smtClean="0"/>
              <a:t> (95)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b)    </a:t>
            </a:r>
            <a:r>
              <a:rPr lang="tr-TR" dirty="0" err="1"/>
              <a:t>Gestasyonel</a:t>
            </a:r>
            <a:r>
              <a:rPr lang="tr-TR" dirty="0"/>
              <a:t> </a:t>
            </a:r>
            <a:r>
              <a:rPr lang="tr-TR" dirty="0" smtClean="0"/>
              <a:t>hipertansiyon (70)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c)    Kronik </a:t>
            </a:r>
            <a:r>
              <a:rPr lang="tr-TR" b="1" dirty="0" smtClean="0"/>
              <a:t>hipertansiyon(13)</a:t>
            </a:r>
            <a:r>
              <a:rPr lang="tr-TR" b="1" dirty="0"/>
              <a:t/>
            </a:r>
            <a:br>
              <a:rPr lang="tr-TR" b="1" dirty="0"/>
            </a:br>
            <a:r>
              <a:rPr lang="tr-TR" dirty="0"/>
              <a:t>d)    </a:t>
            </a:r>
            <a:r>
              <a:rPr lang="tr-TR" dirty="0" err="1" smtClean="0"/>
              <a:t>Eklampsi</a:t>
            </a:r>
            <a:r>
              <a:rPr lang="tr-TR" dirty="0" smtClean="0"/>
              <a:t> (16)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e)    Şiddetli </a:t>
            </a:r>
            <a:r>
              <a:rPr lang="tr-TR" dirty="0" err="1" smtClean="0"/>
              <a:t>preeklampsi</a:t>
            </a:r>
            <a:r>
              <a:rPr lang="tr-TR" dirty="0" smtClean="0"/>
              <a:t> (18)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347584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656823"/>
            <a:ext cx="10612272" cy="42942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DERS BAZINDA EN FAZLA DOĞRU VE YANLIŞ CEVAPLANAN SORULAR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4262762"/>
              </p:ext>
            </p:extLst>
          </p:nvPr>
        </p:nvGraphicFramePr>
        <p:xfrm>
          <a:off x="401053" y="850233"/>
          <a:ext cx="11421981" cy="56629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15085">
                  <a:extLst>
                    <a:ext uri="{9D8B030D-6E8A-4147-A177-3AD203B41FA5}">
                      <a16:colId xmlns:a16="http://schemas.microsoft.com/office/drawing/2014/main" val="1004418394"/>
                    </a:ext>
                  </a:extLst>
                </a:gridCol>
                <a:gridCol w="2076724">
                  <a:extLst>
                    <a:ext uri="{9D8B030D-6E8A-4147-A177-3AD203B41FA5}">
                      <a16:colId xmlns:a16="http://schemas.microsoft.com/office/drawing/2014/main" val="995820100"/>
                    </a:ext>
                  </a:extLst>
                </a:gridCol>
                <a:gridCol w="2076724">
                  <a:extLst>
                    <a:ext uri="{9D8B030D-6E8A-4147-A177-3AD203B41FA5}">
                      <a16:colId xmlns:a16="http://schemas.microsoft.com/office/drawing/2014/main" val="2325747104"/>
                    </a:ext>
                  </a:extLst>
                </a:gridCol>
                <a:gridCol w="2076724">
                  <a:extLst>
                    <a:ext uri="{9D8B030D-6E8A-4147-A177-3AD203B41FA5}">
                      <a16:colId xmlns:a16="http://schemas.microsoft.com/office/drawing/2014/main" val="820407298"/>
                    </a:ext>
                  </a:extLst>
                </a:gridCol>
                <a:gridCol w="2076724">
                  <a:extLst>
                    <a:ext uri="{9D8B030D-6E8A-4147-A177-3AD203B41FA5}">
                      <a16:colId xmlns:a16="http://schemas.microsoft.com/office/drawing/2014/main" val="2810649039"/>
                    </a:ext>
                  </a:extLst>
                </a:gridCol>
              </a:tblGrid>
              <a:tr h="48306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DERSLER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DOĞRU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YANLIŞ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2064897"/>
                  </a:ext>
                </a:extLst>
              </a:tr>
              <a:tr h="48306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SORU NO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KİŞİ SAYI / %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SORU NO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KİŞİ SAYI / %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2639321"/>
                  </a:ext>
                </a:extLst>
              </a:tr>
              <a:tr h="4830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İç Hastalıkları 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11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208 (%98,12)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171 (%80,67)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19926300"/>
                  </a:ext>
                </a:extLst>
              </a:tr>
              <a:tr h="4830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Tıbbi Patoloji 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42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206 (%97,17)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48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167 (%78,78)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8553319"/>
                  </a:ext>
                </a:extLst>
              </a:tr>
              <a:tr h="4830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Kadın Hastalıkları ve Doğum 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56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179 (%84,44)</a:t>
                      </a:r>
                      <a:endParaRPr lang="tr-TR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58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199 (%93,87)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4375767"/>
                  </a:ext>
                </a:extLst>
              </a:tr>
              <a:tr h="4830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Tıbbi Farmakoloji 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65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167 (%78,78)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61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165 (%77,84)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0427139"/>
                  </a:ext>
                </a:extLst>
              </a:tr>
              <a:tr h="83239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 err="1">
                          <a:effectLst/>
                        </a:rPr>
                        <a:t>Radyoloji+Tıbbi</a:t>
                      </a:r>
                      <a:r>
                        <a:rPr lang="tr-TR" sz="1800" b="1" u="none" strike="noStrike" dirty="0">
                          <a:effectLst/>
                        </a:rPr>
                        <a:t> </a:t>
                      </a:r>
                      <a:r>
                        <a:rPr lang="tr-TR" sz="1800" b="1" u="none" strike="noStrike" dirty="0" err="1">
                          <a:effectLst/>
                        </a:rPr>
                        <a:t>Mikrobiyoloji+Genel</a:t>
                      </a:r>
                      <a:r>
                        <a:rPr lang="tr-TR" sz="1800" b="1" u="none" strike="noStrike" dirty="0">
                          <a:effectLst/>
                        </a:rPr>
                        <a:t> Cerrahi + Enfeksiyon </a:t>
                      </a:r>
                      <a:r>
                        <a:rPr lang="tr-TR" sz="1800" b="1" u="none" strike="noStrike" dirty="0" err="1">
                          <a:effectLst/>
                        </a:rPr>
                        <a:t>Hast</a:t>
                      </a:r>
                      <a:r>
                        <a:rPr lang="tr-TR" sz="1800" b="1" u="none" strike="noStrike" dirty="0">
                          <a:effectLst/>
                        </a:rPr>
                        <a:t>. 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69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202 (%95,29)</a:t>
                      </a:r>
                      <a:endParaRPr lang="tr-TR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67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166 (%78,31)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58887664"/>
                  </a:ext>
                </a:extLst>
              </a:tr>
              <a:tr h="4830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Üroloji 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72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157 (%74,06)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70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105 (%49,53)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634730"/>
                  </a:ext>
                </a:extLst>
              </a:tr>
              <a:tr h="4830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Nükleer Tıp 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73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>
                          <a:effectLst/>
                        </a:rPr>
                        <a:t>133 (%62,74)</a:t>
                      </a:r>
                      <a:endParaRPr lang="tr-TR" sz="18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74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105 (%49,53)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419519"/>
                  </a:ext>
                </a:extLst>
              </a:tr>
              <a:tr h="4830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Tıbbi Biyokimya 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87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171 (%80,67)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75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181 (%85,38)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8170553"/>
                  </a:ext>
                </a:extLst>
              </a:tr>
              <a:tr h="48306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b="1" u="none" strike="noStrike" dirty="0">
                          <a:effectLst/>
                        </a:rPr>
                        <a:t>Çocuk Sağlığı ve Hastalıkları </a:t>
                      </a:r>
                      <a:endParaRPr lang="tr-TR" sz="1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91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186 (%87,74)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90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800" u="none" strike="noStrike" dirty="0">
                          <a:effectLst/>
                        </a:rPr>
                        <a:t>149 (%70,29)</a:t>
                      </a:r>
                      <a:endParaRPr lang="tr-TR" sz="18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36685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61681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6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GÜVENİRLİK</a:t>
            </a:r>
            <a:endParaRPr lang="tr-TR" dirty="0"/>
          </a:p>
        </p:txBody>
      </p:sp>
      <p:graphicFrame>
        <p:nvGraphicFramePr>
          <p:cNvPr id="8" name="İçerik Yer Tutucus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9731029"/>
              </p:ext>
            </p:extLst>
          </p:nvPr>
        </p:nvGraphicFramePr>
        <p:xfrm>
          <a:off x="360947" y="2033338"/>
          <a:ext cx="6340642" cy="3380045"/>
        </p:xfrm>
        <a:graphic>
          <a:graphicData uri="http://schemas.openxmlformats.org/drawingml/2006/table">
            <a:tbl>
              <a:tblPr firstRow="1" firstCol="1" bandRow="1"/>
              <a:tblGrid>
                <a:gridCol w="4871309">
                  <a:extLst>
                    <a:ext uri="{9D8B030D-6E8A-4147-A177-3AD203B41FA5}">
                      <a16:colId xmlns:a16="http://schemas.microsoft.com/office/drawing/2014/main" val="746078651"/>
                    </a:ext>
                  </a:extLst>
                </a:gridCol>
                <a:gridCol w="1469333">
                  <a:extLst>
                    <a:ext uri="{9D8B030D-6E8A-4147-A177-3AD203B41FA5}">
                      <a16:colId xmlns:a16="http://schemas.microsoft.com/office/drawing/2014/main" val="2946518516"/>
                    </a:ext>
                  </a:extLst>
                </a:gridCol>
              </a:tblGrid>
              <a:tr h="5654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Cronbach's</a:t>
                      </a:r>
                      <a:r>
                        <a:rPr lang="tr-TR" sz="2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Alpha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080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8690056"/>
                  </a:ext>
                </a:extLst>
              </a:tr>
              <a:tr h="6617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Split-Half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odd-even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Correlation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0,83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6288143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Spearman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-Brown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Prophecy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0,91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3028354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Test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54,38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95806577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Deviation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Test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13,09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614604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KR21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B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0,88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B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6104286"/>
                  </a:ext>
                </a:extLst>
              </a:tr>
              <a:tr h="4305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KR20</a:t>
                      </a:r>
                      <a:endParaRPr lang="tr-TR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0,90</a:t>
                      </a:r>
                    </a:p>
                  </a:txBody>
                  <a:tcPr marL="6350" marR="6350" marT="63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9536935"/>
                  </a:ext>
                </a:extLst>
              </a:tr>
            </a:tbl>
          </a:graphicData>
        </a:graphic>
      </p:graphicFrame>
      <p:graphicFrame>
        <p:nvGraphicFramePr>
          <p:cNvPr id="9" name="Tablo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0052515"/>
              </p:ext>
            </p:extLst>
          </p:nvPr>
        </p:nvGraphicFramePr>
        <p:xfrm>
          <a:off x="6918158" y="1909896"/>
          <a:ext cx="4824663" cy="3630970"/>
        </p:xfrm>
        <a:graphic>
          <a:graphicData uri="http://schemas.openxmlformats.org/drawingml/2006/table">
            <a:tbl>
              <a:tblPr firstRow="1" firstCol="1" bandRow="1"/>
              <a:tblGrid>
                <a:gridCol w="2401058">
                  <a:extLst>
                    <a:ext uri="{9D8B030D-6E8A-4147-A177-3AD203B41FA5}">
                      <a16:colId xmlns:a16="http://schemas.microsoft.com/office/drawing/2014/main" val="937265012"/>
                    </a:ext>
                  </a:extLst>
                </a:gridCol>
                <a:gridCol w="1039973">
                  <a:extLst>
                    <a:ext uri="{9D8B030D-6E8A-4147-A177-3AD203B41FA5}">
                      <a16:colId xmlns:a16="http://schemas.microsoft.com/office/drawing/2014/main" val="3217680511"/>
                    </a:ext>
                  </a:extLst>
                </a:gridCol>
                <a:gridCol w="1118937">
                  <a:extLst>
                    <a:ext uri="{9D8B030D-6E8A-4147-A177-3AD203B41FA5}">
                      <a16:colId xmlns:a16="http://schemas.microsoft.com/office/drawing/2014/main" val="2233608297"/>
                    </a:ext>
                  </a:extLst>
                </a:gridCol>
                <a:gridCol w="264695">
                  <a:extLst>
                    <a:ext uri="{9D8B030D-6E8A-4147-A177-3AD203B41FA5}">
                      <a16:colId xmlns:a16="http://schemas.microsoft.com/office/drawing/2014/main" val="1857057277"/>
                    </a:ext>
                  </a:extLst>
                </a:gridCol>
              </a:tblGrid>
              <a:tr h="49422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err="1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Reliability</a:t>
                      </a:r>
                      <a:r>
                        <a:rPr lang="tr-TR" sz="1600" dirty="0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tr-TR" sz="1600" dirty="0" err="1">
                          <a:effectLst/>
                          <a:latin typeface="Arial Black" panose="020B0A040201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Calculator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6816468"/>
                  </a:ext>
                </a:extLst>
              </a:tr>
              <a:tr h="741332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created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by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Del </a:t>
                      </a: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Siegle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(del.siegle@uconn.edu)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</a:t>
                      </a:r>
                      <a:r>
                        <a:rPr lang="tr-TR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EPSY 5601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8638360"/>
                  </a:ext>
                </a:extLst>
              </a:tr>
              <a:tr h="271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 dirty="0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03607909"/>
                  </a:ext>
                </a:extLst>
              </a:tr>
              <a:tr h="271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223022"/>
                  </a:ext>
                </a:extLst>
              </a:tr>
              <a:tr h="614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tr-TR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lang="tr-TR"/>
                    </a:p>
                  </a:txBody>
                  <a:tcPr marL="44450" marR="4445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066098"/>
                  </a:ext>
                </a:extLst>
              </a:tr>
              <a:tr h="7413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Questions</a:t>
                      </a:r>
                      <a:r>
                        <a:rPr lang="tr-TR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94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CF305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err="1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Subjects</a:t>
                      </a:r>
                      <a:r>
                        <a:rPr lang="tr-TR" sz="200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212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4765699"/>
                  </a:ext>
                </a:extLst>
              </a:tr>
              <a:tr h="2045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F305"/>
                    </a:solidFill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tr-TR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2089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55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SINAV ZORLUK İNDEKSİ </a:t>
            </a:r>
            <a:endParaRPr lang="tr-TR" sz="32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204765"/>
              </p:ext>
            </p:extLst>
          </p:nvPr>
        </p:nvGraphicFramePr>
        <p:xfrm>
          <a:off x="609600" y="1828797"/>
          <a:ext cx="10633656" cy="4106280"/>
        </p:xfrm>
        <a:graphic>
          <a:graphicData uri="http://schemas.openxmlformats.org/drawingml/2006/table">
            <a:tbl>
              <a:tblPr firstRow="1" firstCol="1" bandRow="1"/>
              <a:tblGrid>
                <a:gridCol w="53395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26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673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38847">
                <a:tc>
                  <a:txBody>
                    <a:bodyPr/>
                    <a:lstStyle/>
                    <a:p>
                      <a:pPr algn="l"/>
                      <a:endParaRPr lang="tr-TR" sz="2400" dirty="0"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Zorluk indeksi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Yorum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128">
                <a:tc>
                  <a:txBody>
                    <a:bodyPr/>
                    <a:lstStyle/>
                    <a:p>
                      <a:pPr algn="l"/>
                      <a:r>
                        <a:rPr lang="tr-TR" sz="2400" b="1" dirty="0" smtClean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2023-2024 (V.)</a:t>
                      </a:r>
                      <a:endParaRPr lang="tr-TR" sz="2400" b="1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58,27</a:t>
                      </a:r>
                      <a:endParaRPr lang="tr-TR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ORTA GÜÇLÜKTE</a:t>
                      </a:r>
                      <a:endParaRPr lang="tr-TR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1940075"/>
                  </a:ext>
                </a:extLst>
              </a:tr>
              <a:tr h="623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 (V.)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84,26</a:t>
                      </a:r>
                      <a:endParaRPr lang="tr-TR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ÇOK KOLAY</a:t>
                      </a:r>
                      <a:endParaRPr lang="tr-TR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3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 (IV.)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68,45</a:t>
                      </a:r>
                      <a:endParaRPr lang="tr-TR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KOLAY</a:t>
                      </a:r>
                      <a:endParaRPr lang="tr-TR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3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 </a:t>
                      </a:r>
                      <a:r>
                        <a:rPr lang="tr-TR" sz="24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(VI.</a:t>
                      </a:r>
                      <a:r>
                        <a:rPr lang="tr-TR" sz="2400" b="1" baseline="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ve VII.)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ONLİNE</a:t>
                      </a:r>
                      <a:endParaRPr lang="tr-TR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ONLİNE</a:t>
                      </a:r>
                      <a:endParaRPr lang="tr-TR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23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 (VI.</a:t>
                      </a:r>
                      <a:r>
                        <a:rPr lang="tr-TR" sz="2400" b="1" baseline="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ve VII.)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67,3+ONLİNE</a:t>
                      </a:r>
                      <a:endParaRPr lang="tr-TR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KOLAY-ONLİNE</a:t>
                      </a:r>
                      <a:endParaRPr lang="tr-TR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36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 </a:t>
                      </a:r>
                      <a:r>
                        <a:rPr lang="tr-TR" sz="24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(V.</a:t>
                      </a:r>
                      <a:r>
                        <a:rPr lang="tr-TR" sz="2400" b="1" baseline="0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ve VII.)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58,8+70,9</a:t>
                      </a:r>
                      <a:endParaRPr lang="tr-TR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KOLAY</a:t>
                      </a:r>
                      <a:endParaRPr lang="tr-TR" sz="24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7847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6900008"/>
              </p:ext>
            </p:extLst>
          </p:nvPr>
        </p:nvGraphicFramePr>
        <p:xfrm>
          <a:off x="339364" y="192505"/>
          <a:ext cx="11435539" cy="6461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2961">
                  <a:extLst>
                    <a:ext uri="{9D8B030D-6E8A-4147-A177-3AD203B41FA5}">
                      <a16:colId xmlns:a16="http://schemas.microsoft.com/office/drawing/2014/main" val="4213159648"/>
                    </a:ext>
                  </a:extLst>
                </a:gridCol>
                <a:gridCol w="1433763">
                  <a:extLst>
                    <a:ext uri="{9D8B030D-6E8A-4147-A177-3AD203B41FA5}">
                      <a16:colId xmlns:a16="http://schemas.microsoft.com/office/drawing/2014/main" val="1684383274"/>
                    </a:ext>
                  </a:extLst>
                </a:gridCol>
                <a:gridCol w="1433763">
                  <a:extLst>
                    <a:ext uri="{9D8B030D-6E8A-4147-A177-3AD203B41FA5}">
                      <a16:colId xmlns:a16="http://schemas.microsoft.com/office/drawing/2014/main" val="1879226214"/>
                    </a:ext>
                  </a:extLst>
                </a:gridCol>
                <a:gridCol w="1433763">
                  <a:extLst>
                    <a:ext uri="{9D8B030D-6E8A-4147-A177-3AD203B41FA5}">
                      <a16:colId xmlns:a16="http://schemas.microsoft.com/office/drawing/2014/main" val="979921110"/>
                    </a:ext>
                  </a:extLst>
                </a:gridCol>
                <a:gridCol w="1433763">
                  <a:extLst>
                    <a:ext uri="{9D8B030D-6E8A-4147-A177-3AD203B41FA5}">
                      <a16:colId xmlns:a16="http://schemas.microsoft.com/office/drawing/2014/main" val="171438583"/>
                    </a:ext>
                  </a:extLst>
                </a:gridCol>
                <a:gridCol w="1433763">
                  <a:extLst>
                    <a:ext uri="{9D8B030D-6E8A-4147-A177-3AD203B41FA5}">
                      <a16:colId xmlns:a16="http://schemas.microsoft.com/office/drawing/2014/main" val="4268502381"/>
                    </a:ext>
                  </a:extLst>
                </a:gridCol>
                <a:gridCol w="1433763">
                  <a:extLst>
                    <a:ext uri="{9D8B030D-6E8A-4147-A177-3AD203B41FA5}">
                      <a16:colId xmlns:a16="http://schemas.microsoft.com/office/drawing/2014/main" val="3410997583"/>
                    </a:ext>
                  </a:extLst>
                </a:gridCol>
              </a:tblGrid>
              <a:tr h="92769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tr-TR" sz="3200" b="1" u="none" strike="noStrike" dirty="0">
                          <a:effectLst/>
                        </a:rPr>
                        <a:t>SINAV AYIRT EDİCİLİK İNDEKSİ </a:t>
                      </a:r>
                      <a:endParaRPr lang="tr-TR" sz="3200" b="1" u="none" strike="noStrike" dirty="0" smtClean="0">
                        <a:effectLst/>
                      </a:endParaRPr>
                    </a:p>
                    <a:p>
                      <a:pPr algn="ctr" fontAlgn="b"/>
                      <a:endParaRPr lang="tr-TR" sz="32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5215202"/>
                  </a:ext>
                </a:extLst>
              </a:tr>
              <a:tr h="1072161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u="none" strike="noStrike" dirty="0">
                          <a:effectLst/>
                        </a:rPr>
                        <a:t>Sorunun Niteliği </a:t>
                      </a:r>
                      <a:br>
                        <a:rPr lang="tr-TR" sz="2000" b="1" u="none" strike="noStrike" dirty="0">
                          <a:effectLst/>
                        </a:rPr>
                      </a:br>
                      <a:r>
                        <a:rPr lang="tr-TR" sz="2000" b="1" u="none" strike="noStrike" dirty="0">
                          <a:effectLst/>
                        </a:rPr>
                        <a:t>(Ayırt Edicilik)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Sayı</a:t>
                      </a:r>
                      <a:br>
                        <a:rPr lang="tr-TR" sz="2000" b="1" u="none" strike="noStrike" dirty="0">
                          <a:effectLst/>
                        </a:rPr>
                      </a:br>
                      <a:r>
                        <a:rPr lang="tr-TR" sz="2000" b="1" u="none" strike="noStrike" dirty="0">
                          <a:effectLst/>
                        </a:rPr>
                        <a:t>(%)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Çok Kolay</a:t>
                      </a:r>
                      <a:br>
                        <a:rPr lang="tr-TR" sz="2400" b="1" u="none" strike="noStrike" dirty="0">
                          <a:effectLst/>
                        </a:rPr>
                      </a:br>
                      <a:r>
                        <a:rPr lang="tr-TR" sz="2400" b="1" u="none" strike="noStrike" dirty="0">
                          <a:effectLst/>
                        </a:rPr>
                        <a:t>(%)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Kolay</a:t>
                      </a:r>
                      <a:br>
                        <a:rPr lang="tr-TR" sz="2400" b="1" u="none" strike="noStrike" dirty="0">
                          <a:effectLst/>
                        </a:rPr>
                      </a:br>
                      <a:r>
                        <a:rPr lang="tr-TR" sz="2400" b="1" u="none" strike="noStrike" dirty="0">
                          <a:effectLst/>
                        </a:rPr>
                        <a:t>(%)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Orta Güçlükte</a:t>
                      </a:r>
                      <a:br>
                        <a:rPr lang="tr-TR" sz="2400" b="1" u="none" strike="noStrike" dirty="0">
                          <a:effectLst/>
                        </a:rPr>
                      </a:br>
                      <a:r>
                        <a:rPr lang="tr-TR" sz="2400" b="1" u="none" strike="noStrike" dirty="0">
                          <a:effectLst/>
                        </a:rPr>
                        <a:t>(%)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Zor</a:t>
                      </a:r>
                      <a:br>
                        <a:rPr lang="tr-TR" sz="2400" b="1" u="none" strike="noStrike" dirty="0">
                          <a:effectLst/>
                        </a:rPr>
                      </a:br>
                      <a:r>
                        <a:rPr lang="tr-TR" sz="2400" b="1" u="none" strike="noStrike" dirty="0">
                          <a:effectLst/>
                        </a:rPr>
                        <a:t>(%)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Çok Zor</a:t>
                      </a:r>
                      <a:br>
                        <a:rPr lang="tr-TR" sz="2400" b="1" u="none" strike="noStrike" dirty="0">
                          <a:effectLst/>
                        </a:rPr>
                      </a:br>
                      <a:r>
                        <a:rPr lang="tr-TR" sz="2400" b="1" u="none" strike="noStrike" dirty="0">
                          <a:effectLst/>
                        </a:rPr>
                        <a:t>(%)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573307"/>
                  </a:ext>
                </a:extLst>
              </a:tr>
              <a:tr h="595645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u="none" strike="noStrike" dirty="0">
                          <a:effectLst/>
                        </a:rPr>
                        <a:t>Bilenle bilmeyeni ayırt </a:t>
                      </a:r>
                      <a:br>
                        <a:rPr lang="tr-TR" sz="2000" b="1" u="none" strike="noStrike" dirty="0">
                          <a:effectLst/>
                        </a:rPr>
                      </a:br>
                      <a:r>
                        <a:rPr lang="tr-TR" sz="2000" b="1" u="none" strike="noStrike" dirty="0">
                          <a:effectLst/>
                        </a:rPr>
                        <a:t>edebilen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30                        % 31,92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 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11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17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2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 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5196822"/>
                  </a:ext>
                </a:extLst>
              </a:tr>
              <a:tr h="893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u="none" strike="noStrike" dirty="0">
                          <a:effectLst/>
                        </a:rPr>
                        <a:t>Bilenle bilmeyeni tam ayırt edemeyen (Gözden geçirilmeli)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26                        % 27,66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1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12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11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2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 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4977692"/>
                  </a:ext>
                </a:extLst>
              </a:tr>
              <a:tr h="893469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u="none" strike="noStrike" dirty="0">
                          <a:effectLst/>
                        </a:rPr>
                        <a:t>Bilenle bilmeyeni ayırt edemeyen (Düzeltilmeli, geliştirilmeli)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18                        % 19,15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8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3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1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6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 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88535"/>
                  </a:ext>
                </a:extLst>
              </a:tr>
              <a:tr h="1191291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u="none" strike="noStrike" dirty="0">
                          <a:effectLst/>
                        </a:rPr>
                        <a:t>Bilenle bilmeyeni ayırt edemeyen (Mutlaka testten çıkarılması gereken)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20                        % 21,28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8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1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3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6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2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3793398"/>
                  </a:ext>
                </a:extLst>
              </a:tr>
              <a:tr h="714774">
                <a:tc>
                  <a:txBody>
                    <a:bodyPr/>
                    <a:lstStyle/>
                    <a:p>
                      <a:pPr algn="l" fontAlgn="ctr"/>
                      <a:r>
                        <a:rPr lang="tr-TR" sz="2000" b="1" u="none" strike="noStrike" dirty="0">
                          <a:effectLst/>
                        </a:rPr>
                        <a:t>TOPLAM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000" b="1" u="none" strike="noStrike" dirty="0">
                          <a:effectLst/>
                        </a:rPr>
                        <a:t>94                        % 100</a:t>
                      </a:r>
                      <a:endParaRPr lang="tr-TR" sz="20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17                        % 18,09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27                        % 28,73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32                        % 34,05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16                        % 17,03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2                        % 2,13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523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9447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0020194"/>
              </p:ext>
            </p:extLst>
          </p:nvPr>
        </p:nvGraphicFramePr>
        <p:xfrm>
          <a:off x="164588" y="563880"/>
          <a:ext cx="11868919" cy="5827781"/>
        </p:xfrm>
        <a:graphic>
          <a:graphicData uri="http://schemas.openxmlformats.org/drawingml/2006/table">
            <a:tbl>
              <a:tblPr firstRow="1" firstCol="1" bandRow="1"/>
              <a:tblGrid>
                <a:gridCol w="3581302">
                  <a:extLst>
                    <a:ext uri="{9D8B030D-6E8A-4147-A177-3AD203B41FA5}">
                      <a16:colId xmlns:a16="http://schemas.microsoft.com/office/drawing/2014/main" val="3100430661"/>
                    </a:ext>
                  </a:extLst>
                </a:gridCol>
                <a:gridCol w="691149">
                  <a:extLst>
                    <a:ext uri="{9D8B030D-6E8A-4147-A177-3AD203B41FA5}">
                      <a16:colId xmlns:a16="http://schemas.microsoft.com/office/drawing/2014/main" val="1780405140"/>
                    </a:ext>
                  </a:extLst>
                </a:gridCol>
                <a:gridCol w="759647">
                  <a:extLst>
                    <a:ext uri="{9D8B030D-6E8A-4147-A177-3AD203B41FA5}">
                      <a16:colId xmlns:a16="http://schemas.microsoft.com/office/drawing/2014/main" val="3265446109"/>
                    </a:ext>
                  </a:extLst>
                </a:gridCol>
                <a:gridCol w="545746">
                  <a:extLst>
                    <a:ext uri="{9D8B030D-6E8A-4147-A177-3AD203B41FA5}">
                      <a16:colId xmlns:a16="http://schemas.microsoft.com/office/drawing/2014/main" val="3702637784"/>
                    </a:ext>
                  </a:extLst>
                </a:gridCol>
                <a:gridCol w="932688">
                  <a:extLst>
                    <a:ext uri="{9D8B030D-6E8A-4147-A177-3AD203B41FA5}">
                      <a16:colId xmlns:a16="http://schemas.microsoft.com/office/drawing/2014/main" val="2413676097"/>
                    </a:ext>
                  </a:extLst>
                </a:gridCol>
                <a:gridCol w="585216">
                  <a:extLst>
                    <a:ext uri="{9D8B030D-6E8A-4147-A177-3AD203B41FA5}">
                      <a16:colId xmlns:a16="http://schemas.microsoft.com/office/drawing/2014/main" val="480771401"/>
                    </a:ext>
                  </a:extLst>
                </a:gridCol>
                <a:gridCol w="896112">
                  <a:extLst>
                    <a:ext uri="{9D8B030D-6E8A-4147-A177-3AD203B41FA5}">
                      <a16:colId xmlns:a16="http://schemas.microsoft.com/office/drawing/2014/main" val="1538058220"/>
                    </a:ext>
                  </a:extLst>
                </a:gridCol>
                <a:gridCol w="838473">
                  <a:extLst>
                    <a:ext uri="{9D8B030D-6E8A-4147-A177-3AD203B41FA5}">
                      <a16:colId xmlns:a16="http://schemas.microsoft.com/office/drawing/2014/main" val="2094377649"/>
                    </a:ext>
                  </a:extLst>
                </a:gridCol>
                <a:gridCol w="679431">
                  <a:extLst>
                    <a:ext uri="{9D8B030D-6E8A-4147-A177-3AD203B41FA5}">
                      <a16:colId xmlns:a16="http://schemas.microsoft.com/office/drawing/2014/main" val="2373846175"/>
                    </a:ext>
                  </a:extLst>
                </a:gridCol>
                <a:gridCol w="621792">
                  <a:extLst>
                    <a:ext uri="{9D8B030D-6E8A-4147-A177-3AD203B41FA5}">
                      <a16:colId xmlns:a16="http://schemas.microsoft.com/office/drawing/2014/main" val="4129147208"/>
                    </a:ext>
                  </a:extLst>
                </a:gridCol>
                <a:gridCol w="749808">
                  <a:extLst>
                    <a:ext uri="{9D8B030D-6E8A-4147-A177-3AD203B41FA5}">
                      <a16:colId xmlns:a16="http://schemas.microsoft.com/office/drawing/2014/main" val="229966130"/>
                    </a:ext>
                  </a:extLst>
                </a:gridCol>
                <a:gridCol w="987555">
                  <a:extLst>
                    <a:ext uri="{9D8B030D-6E8A-4147-A177-3AD203B41FA5}">
                      <a16:colId xmlns:a16="http://schemas.microsoft.com/office/drawing/2014/main" val="2096744836"/>
                    </a:ext>
                  </a:extLst>
                </a:gridCol>
              </a:tblGrid>
              <a:tr h="1330285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Katılım: 32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Tamamen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20232024</a:t>
                      </a: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605484"/>
                  </a:ext>
                </a:extLst>
              </a:tr>
              <a:tr h="379770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(%)                              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(%)      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n=32)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380369"/>
                  </a:ext>
                </a:extLst>
              </a:tr>
              <a:tr h="166285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1.Kurulun amaç ve öğrenim hedeflerine ulaşmak için teorik ve pratik ders konu ve saatleri yeterliydi.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040165"/>
                  </a:ext>
                </a:extLst>
              </a:tr>
              <a:tr h="13975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Kurul süresince bireysel çalışıp anlamamız için yeterli serbest çalışma saati ayrılmıştı.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62,5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215999"/>
                  </a:ext>
                </a:extLst>
              </a:tr>
              <a:tr h="104816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3.Kurul içindeki ders konuları birbirlerini tamamlıyordu.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251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268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40423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tr-TR" b="1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V. </a:t>
            </a:r>
            <a:r>
              <a:rPr lang="tr-TR" b="1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DERS KURULU: </a:t>
            </a:r>
            <a:r>
              <a:rPr lang="tr-TR" b="1" u="sng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ENDOKRİN ve METABOLİZMA, ÜROGENİTAL SİSTEM</a:t>
            </a:r>
            <a:endParaRPr lang="tr-TR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50440" algn="l"/>
                <a:tab pos="2340610" algn="l"/>
                <a:tab pos="2430780" algn="l"/>
              </a:tabLst>
            </a:pPr>
            <a:r>
              <a:rPr lang="tr-TR" sz="2400" b="1" dirty="0" smtClean="0"/>
              <a:t>19 Şubat- </a:t>
            </a:r>
            <a:r>
              <a:rPr lang="tr-TR" sz="2400" b="1" smtClean="0"/>
              <a:t>5 Nisan </a:t>
            </a:r>
            <a:r>
              <a:rPr lang="tr-TR" sz="2400" b="1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  <a:r>
              <a:rPr lang="tr-TR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tr-TR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: </a:t>
            </a:r>
            <a:r>
              <a:rPr lang="tr-T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Hafta</a:t>
            </a:r>
            <a:endParaRPr lang="tr-TR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50440" algn="l"/>
                <a:tab pos="2340610" algn="l"/>
                <a:tab pos="2430780" algn="l"/>
              </a:tabLst>
            </a:pPr>
            <a:r>
              <a:rPr lang="tr-TR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Kurul Toplam Ders Saati		: 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153 Saat (29 saat </a:t>
            </a:r>
            <a:r>
              <a:rPr lang="tr-TR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pratik)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50440" algn="l"/>
                <a:tab pos="2340610" algn="l"/>
                <a:tab pos="2430780" algn="l"/>
              </a:tabLst>
            </a:pPr>
            <a:r>
              <a:rPr lang="tr-TR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Pratik Sınav				</a:t>
            </a:r>
            <a:r>
              <a:rPr lang="tr-TR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: 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01 Nisan - Tıbbi Beceri Sınavı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50440" algn="l"/>
                <a:tab pos="2340610" algn="l"/>
                <a:tab pos="2430780" algn="l"/>
              </a:tabLst>
            </a:pPr>
            <a:r>
              <a:rPr lang="tr-TR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Teorik </a:t>
            </a:r>
            <a:r>
              <a:rPr lang="tr-TR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Sınav				</a:t>
            </a:r>
            <a:r>
              <a:rPr lang="tr-TR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: 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05 Nisan</a:t>
            </a:r>
            <a:r>
              <a:rPr lang="tr-TR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50440" algn="l"/>
                <a:tab pos="2340610" algn="l"/>
                <a:tab pos="2430780" algn="l"/>
              </a:tabLst>
            </a:pPr>
            <a:r>
              <a:rPr lang="tr-TR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Ders Kurulu Başkanı	</a:t>
            </a:r>
            <a:r>
              <a:rPr lang="tr-TR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	: </a:t>
            </a:r>
            <a:r>
              <a:rPr lang="en-US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en-US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tr-TR" sz="2400" dirty="0" err="1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uhammet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ÇALIK</a:t>
            </a:r>
          </a:p>
          <a:p>
            <a:pPr>
              <a:lnSpc>
                <a:spcPct val="115000"/>
              </a:lnSpc>
              <a:spcAft>
                <a:spcPts val="0"/>
              </a:spcAft>
              <a:tabLst>
                <a:tab pos="2250440" algn="l"/>
                <a:tab pos="2340610" algn="l"/>
                <a:tab pos="2430780" algn="l"/>
              </a:tabLst>
            </a:pPr>
            <a:r>
              <a:rPr lang="tr-TR" sz="2400" b="1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Başkan </a:t>
            </a:r>
            <a:r>
              <a:rPr lang="tr-TR" sz="2400" b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Yardımcısı  			: </a:t>
            </a:r>
            <a:r>
              <a:rPr lang="de-DE" sz="24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Prof. Dr. </a:t>
            </a:r>
            <a:r>
              <a:rPr lang="tr-TR" sz="2400" dirty="0" smtClean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Zülal AŞÇI TORAMAN</a:t>
            </a:r>
            <a:endParaRPr lang="tr-TR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5992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559507"/>
              </p:ext>
            </p:extLst>
          </p:nvPr>
        </p:nvGraphicFramePr>
        <p:xfrm>
          <a:off x="223248" y="977046"/>
          <a:ext cx="11462787" cy="4929978"/>
        </p:xfrm>
        <a:graphic>
          <a:graphicData uri="http://schemas.openxmlformats.org/drawingml/2006/table">
            <a:tbl>
              <a:tblPr firstRow="1" firstCol="1" bandRow="1"/>
              <a:tblGrid>
                <a:gridCol w="3392605">
                  <a:extLst>
                    <a:ext uri="{9D8B030D-6E8A-4147-A177-3AD203B41FA5}">
                      <a16:colId xmlns:a16="http://schemas.microsoft.com/office/drawing/2014/main" val="3100430661"/>
                    </a:ext>
                  </a:extLst>
                </a:gridCol>
                <a:gridCol w="733653">
                  <a:extLst>
                    <a:ext uri="{9D8B030D-6E8A-4147-A177-3AD203B41FA5}">
                      <a16:colId xmlns:a16="http://schemas.microsoft.com/office/drawing/2014/main" val="1780405140"/>
                    </a:ext>
                  </a:extLst>
                </a:gridCol>
                <a:gridCol w="733653">
                  <a:extLst>
                    <a:ext uri="{9D8B030D-6E8A-4147-A177-3AD203B41FA5}">
                      <a16:colId xmlns:a16="http://schemas.microsoft.com/office/drawing/2014/main" val="3265446109"/>
                    </a:ext>
                  </a:extLst>
                </a:gridCol>
                <a:gridCol w="733653">
                  <a:extLst>
                    <a:ext uri="{9D8B030D-6E8A-4147-A177-3AD203B41FA5}">
                      <a16:colId xmlns:a16="http://schemas.microsoft.com/office/drawing/2014/main" val="3702637784"/>
                    </a:ext>
                  </a:extLst>
                </a:gridCol>
                <a:gridCol w="733653">
                  <a:extLst>
                    <a:ext uri="{9D8B030D-6E8A-4147-A177-3AD203B41FA5}">
                      <a16:colId xmlns:a16="http://schemas.microsoft.com/office/drawing/2014/main" val="2413676097"/>
                    </a:ext>
                  </a:extLst>
                </a:gridCol>
                <a:gridCol w="733653">
                  <a:extLst>
                    <a:ext uri="{9D8B030D-6E8A-4147-A177-3AD203B41FA5}">
                      <a16:colId xmlns:a16="http://schemas.microsoft.com/office/drawing/2014/main" val="480771401"/>
                    </a:ext>
                  </a:extLst>
                </a:gridCol>
                <a:gridCol w="733653">
                  <a:extLst>
                    <a:ext uri="{9D8B030D-6E8A-4147-A177-3AD203B41FA5}">
                      <a16:colId xmlns:a16="http://schemas.microsoft.com/office/drawing/2014/main" val="1538058220"/>
                    </a:ext>
                  </a:extLst>
                </a:gridCol>
                <a:gridCol w="733653">
                  <a:extLst>
                    <a:ext uri="{9D8B030D-6E8A-4147-A177-3AD203B41FA5}">
                      <a16:colId xmlns:a16="http://schemas.microsoft.com/office/drawing/2014/main" val="2094377649"/>
                    </a:ext>
                  </a:extLst>
                </a:gridCol>
                <a:gridCol w="733653">
                  <a:extLst>
                    <a:ext uri="{9D8B030D-6E8A-4147-A177-3AD203B41FA5}">
                      <a16:colId xmlns:a16="http://schemas.microsoft.com/office/drawing/2014/main" val="2373846175"/>
                    </a:ext>
                  </a:extLst>
                </a:gridCol>
                <a:gridCol w="733653">
                  <a:extLst>
                    <a:ext uri="{9D8B030D-6E8A-4147-A177-3AD203B41FA5}">
                      <a16:colId xmlns:a16="http://schemas.microsoft.com/office/drawing/2014/main" val="4129147208"/>
                    </a:ext>
                  </a:extLst>
                </a:gridCol>
                <a:gridCol w="704744">
                  <a:extLst>
                    <a:ext uri="{9D8B030D-6E8A-4147-A177-3AD203B41FA5}">
                      <a16:colId xmlns:a16="http://schemas.microsoft.com/office/drawing/2014/main" val="229966130"/>
                    </a:ext>
                  </a:extLst>
                </a:gridCol>
                <a:gridCol w="762561">
                  <a:extLst>
                    <a:ext uri="{9D8B030D-6E8A-4147-A177-3AD203B41FA5}">
                      <a16:colId xmlns:a16="http://schemas.microsoft.com/office/drawing/2014/main" val="2096744836"/>
                    </a:ext>
                  </a:extLst>
                </a:gridCol>
              </a:tblGrid>
              <a:tr h="1089799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Katılım: 32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Tamamen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20232024</a:t>
                      </a: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8605484"/>
                  </a:ext>
                </a:extLst>
              </a:tr>
              <a:tr h="445406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(%)                              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(%)       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n=32)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6380369"/>
                  </a:ext>
                </a:extLst>
              </a:tr>
              <a:tr h="112105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4.Kurul programına öğretim üyeleri uydu.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8040165"/>
                  </a:ext>
                </a:extLst>
              </a:tr>
              <a:tr h="104439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5.Program değişiklikleri zamanında bildirildi.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2215999"/>
                  </a:ext>
                </a:extLst>
              </a:tr>
              <a:tr h="122931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6.Konuları anlatan öğretim üyeleri hastalık ve sağlıkla ilişkileri açıkladılar.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0251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73298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3424584"/>
              </p:ext>
            </p:extLst>
          </p:nvPr>
        </p:nvGraphicFramePr>
        <p:xfrm>
          <a:off x="140717" y="1030014"/>
          <a:ext cx="11618466" cy="5206194"/>
        </p:xfrm>
        <a:graphic>
          <a:graphicData uri="http://schemas.openxmlformats.org/drawingml/2006/table">
            <a:tbl>
              <a:tblPr firstRow="1" firstCol="1" bandRow="1"/>
              <a:tblGrid>
                <a:gridCol w="3477357">
                  <a:extLst>
                    <a:ext uri="{9D8B030D-6E8A-4147-A177-3AD203B41FA5}">
                      <a16:colId xmlns:a16="http://schemas.microsoft.com/office/drawing/2014/main" val="3376156534"/>
                    </a:ext>
                  </a:extLst>
                </a:gridCol>
                <a:gridCol w="757262">
                  <a:extLst>
                    <a:ext uri="{9D8B030D-6E8A-4147-A177-3AD203B41FA5}">
                      <a16:colId xmlns:a16="http://schemas.microsoft.com/office/drawing/2014/main" val="828912990"/>
                    </a:ext>
                  </a:extLst>
                </a:gridCol>
                <a:gridCol w="757262">
                  <a:extLst>
                    <a:ext uri="{9D8B030D-6E8A-4147-A177-3AD203B41FA5}">
                      <a16:colId xmlns:a16="http://schemas.microsoft.com/office/drawing/2014/main" val="2021134937"/>
                    </a:ext>
                  </a:extLst>
                </a:gridCol>
                <a:gridCol w="757262">
                  <a:extLst>
                    <a:ext uri="{9D8B030D-6E8A-4147-A177-3AD203B41FA5}">
                      <a16:colId xmlns:a16="http://schemas.microsoft.com/office/drawing/2014/main" val="998865900"/>
                    </a:ext>
                  </a:extLst>
                </a:gridCol>
                <a:gridCol w="757262">
                  <a:extLst>
                    <a:ext uri="{9D8B030D-6E8A-4147-A177-3AD203B41FA5}">
                      <a16:colId xmlns:a16="http://schemas.microsoft.com/office/drawing/2014/main" val="3758118940"/>
                    </a:ext>
                  </a:extLst>
                </a:gridCol>
                <a:gridCol w="605729">
                  <a:extLst>
                    <a:ext uri="{9D8B030D-6E8A-4147-A177-3AD203B41FA5}">
                      <a16:colId xmlns:a16="http://schemas.microsoft.com/office/drawing/2014/main" val="1694873661"/>
                    </a:ext>
                  </a:extLst>
                </a:gridCol>
                <a:gridCol w="750258">
                  <a:extLst>
                    <a:ext uri="{9D8B030D-6E8A-4147-A177-3AD203B41FA5}">
                      <a16:colId xmlns:a16="http://schemas.microsoft.com/office/drawing/2014/main" val="4095274750"/>
                    </a:ext>
                  </a:extLst>
                </a:gridCol>
                <a:gridCol w="562694">
                  <a:extLst>
                    <a:ext uri="{9D8B030D-6E8A-4147-A177-3AD203B41FA5}">
                      <a16:colId xmlns:a16="http://schemas.microsoft.com/office/drawing/2014/main" val="905520888"/>
                    </a:ext>
                  </a:extLst>
                </a:gridCol>
                <a:gridCol w="750258">
                  <a:extLst>
                    <a:ext uri="{9D8B030D-6E8A-4147-A177-3AD203B41FA5}">
                      <a16:colId xmlns:a16="http://schemas.microsoft.com/office/drawing/2014/main" val="946148365"/>
                    </a:ext>
                  </a:extLst>
                </a:gridCol>
                <a:gridCol w="695093">
                  <a:extLst>
                    <a:ext uri="{9D8B030D-6E8A-4147-A177-3AD203B41FA5}">
                      <a16:colId xmlns:a16="http://schemas.microsoft.com/office/drawing/2014/main" val="1694929614"/>
                    </a:ext>
                  </a:extLst>
                </a:gridCol>
                <a:gridCol w="948396">
                  <a:extLst>
                    <a:ext uri="{9D8B030D-6E8A-4147-A177-3AD203B41FA5}">
                      <a16:colId xmlns:a16="http://schemas.microsoft.com/office/drawing/2014/main" val="416988268"/>
                    </a:ext>
                  </a:extLst>
                </a:gridCol>
                <a:gridCol w="799633">
                  <a:extLst>
                    <a:ext uri="{9D8B030D-6E8A-4147-A177-3AD203B41FA5}">
                      <a16:colId xmlns:a16="http://schemas.microsoft.com/office/drawing/2014/main" val="2294102131"/>
                    </a:ext>
                  </a:extLst>
                </a:gridCol>
              </a:tblGrid>
              <a:tr h="93745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 </a:t>
                      </a: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Tamamen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2023 2024</a:t>
                      </a: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97774"/>
                  </a:ext>
                </a:extLst>
              </a:tr>
              <a:tr h="418504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n=)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29122"/>
                  </a:ext>
                </a:extLst>
              </a:tr>
              <a:tr h="11550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7.Dersler anlamamı kolaylaştıracak içerikte ve yoğunluktaydı.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57890"/>
                  </a:ext>
                </a:extLst>
              </a:tr>
              <a:tr h="15400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8.Görsel ve işitsel materyaller ( video, maket, slayt) anlamamı kolaylaştırdı.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75819"/>
                  </a:ext>
                </a:extLst>
              </a:tr>
              <a:tr h="11550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9.Bu ders kurulundaki öğrendiğim bilgiler mesleğe karşı ilgimi artırdı.</a:t>
                      </a:r>
                      <a:endParaRPr lang="tr-TR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4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944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4957417"/>
              </p:ext>
            </p:extLst>
          </p:nvPr>
        </p:nvGraphicFramePr>
        <p:xfrm>
          <a:off x="128016" y="365759"/>
          <a:ext cx="11612879" cy="5314393"/>
        </p:xfrm>
        <a:graphic>
          <a:graphicData uri="http://schemas.openxmlformats.org/drawingml/2006/table">
            <a:tbl>
              <a:tblPr firstRow="1" firstCol="1" bandRow="1"/>
              <a:tblGrid>
                <a:gridCol w="3456770">
                  <a:extLst>
                    <a:ext uri="{9D8B030D-6E8A-4147-A177-3AD203B41FA5}">
                      <a16:colId xmlns:a16="http://schemas.microsoft.com/office/drawing/2014/main" val="3376156534"/>
                    </a:ext>
                  </a:extLst>
                </a:gridCol>
                <a:gridCol w="752780">
                  <a:extLst>
                    <a:ext uri="{9D8B030D-6E8A-4147-A177-3AD203B41FA5}">
                      <a16:colId xmlns:a16="http://schemas.microsoft.com/office/drawing/2014/main" val="828912990"/>
                    </a:ext>
                  </a:extLst>
                </a:gridCol>
                <a:gridCol w="752780">
                  <a:extLst>
                    <a:ext uri="{9D8B030D-6E8A-4147-A177-3AD203B41FA5}">
                      <a16:colId xmlns:a16="http://schemas.microsoft.com/office/drawing/2014/main" val="2021134937"/>
                    </a:ext>
                  </a:extLst>
                </a:gridCol>
                <a:gridCol w="752780">
                  <a:extLst>
                    <a:ext uri="{9D8B030D-6E8A-4147-A177-3AD203B41FA5}">
                      <a16:colId xmlns:a16="http://schemas.microsoft.com/office/drawing/2014/main" val="998865900"/>
                    </a:ext>
                  </a:extLst>
                </a:gridCol>
                <a:gridCol w="752780">
                  <a:extLst>
                    <a:ext uri="{9D8B030D-6E8A-4147-A177-3AD203B41FA5}">
                      <a16:colId xmlns:a16="http://schemas.microsoft.com/office/drawing/2014/main" val="3758118940"/>
                    </a:ext>
                  </a:extLst>
                </a:gridCol>
                <a:gridCol w="752780">
                  <a:extLst>
                    <a:ext uri="{9D8B030D-6E8A-4147-A177-3AD203B41FA5}">
                      <a16:colId xmlns:a16="http://schemas.microsoft.com/office/drawing/2014/main" val="1694873661"/>
                    </a:ext>
                  </a:extLst>
                </a:gridCol>
                <a:gridCol w="752780">
                  <a:extLst>
                    <a:ext uri="{9D8B030D-6E8A-4147-A177-3AD203B41FA5}">
                      <a16:colId xmlns:a16="http://schemas.microsoft.com/office/drawing/2014/main" val="4095274750"/>
                    </a:ext>
                  </a:extLst>
                </a:gridCol>
                <a:gridCol w="568241">
                  <a:extLst>
                    <a:ext uri="{9D8B030D-6E8A-4147-A177-3AD203B41FA5}">
                      <a16:colId xmlns:a16="http://schemas.microsoft.com/office/drawing/2014/main" val="905520888"/>
                    </a:ext>
                  </a:extLst>
                </a:gridCol>
                <a:gridCol w="778720">
                  <a:extLst>
                    <a:ext uri="{9D8B030D-6E8A-4147-A177-3AD203B41FA5}">
                      <a16:colId xmlns:a16="http://schemas.microsoft.com/office/drawing/2014/main" val="946148365"/>
                    </a:ext>
                  </a:extLst>
                </a:gridCol>
                <a:gridCol w="452691">
                  <a:extLst>
                    <a:ext uri="{9D8B030D-6E8A-4147-A177-3AD203B41FA5}">
                      <a16:colId xmlns:a16="http://schemas.microsoft.com/office/drawing/2014/main" val="1694929614"/>
                    </a:ext>
                  </a:extLst>
                </a:gridCol>
                <a:gridCol w="772866">
                  <a:extLst>
                    <a:ext uri="{9D8B030D-6E8A-4147-A177-3AD203B41FA5}">
                      <a16:colId xmlns:a16="http://schemas.microsoft.com/office/drawing/2014/main" val="416988268"/>
                    </a:ext>
                  </a:extLst>
                </a:gridCol>
                <a:gridCol w="1066911">
                  <a:extLst>
                    <a:ext uri="{9D8B030D-6E8A-4147-A177-3AD203B41FA5}">
                      <a16:colId xmlns:a16="http://schemas.microsoft.com/office/drawing/2014/main" val="2294102131"/>
                    </a:ext>
                  </a:extLst>
                </a:gridCol>
              </a:tblGrid>
              <a:tr h="1068868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 </a:t>
                      </a: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32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Tamamen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2023 2024</a:t>
                      </a: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97774"/>
                  </a:ext>
                </a:extLst>
              </a:tr>
              <a:tr h="37480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n=32)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29122"/>
                  </a:ext>
                </a:extLst>
              </a:tr>
              <a:tr h="133616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10.Öğretim üyeleri interaktif ders işleyerek derslerde dikkatimizi canlı tuttu.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62,6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57890"/>
                  </a:ext>
                </a:extLst>
              </a:tr>
              <a:tr h="885649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11.Kuruldaki pratikler dersi anlamamı kolaylaştırdı.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12,5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75819"/>
                  </a:ext>
                </a:extLst>
              </a:tr>
              <a:tr h="147608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12.Kurul </a:t>
                      </a: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sürecinde kullanılan derslik, laboratuvar gibi fiziksel ortamlar ve kullanılan materyaller yeterliydi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50,0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68,8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4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10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8545927"/>
              </p:ext>
            </p:extLst>
          </p:nvPr>
        </p:nvGraphicFramePr>
        <p:xfrm>
          <a:off x="124249" y="482220"/>
          <a:ext cx="11689798" cy="5989320"/>
        </p:xfrm>
        <a:graphic>
          <a:graphicData uri="http://schemas.openxmlformats.org/drawingml/2006/table">
            <a:tbl>
              <a:tblPr firstRow="1" firstCol="1" bandRow="1"/>
              <a:tblGrid>
                <a:gridCol w="3456239">
                  <a:extLst>
                    <a:ext uri="{9D8B030D-6E8A-4147-A177-3AD203B41FA5}">
                      <a16:colId xmlns:a16="http://schemas.microsoft.com/office/drawing/2014/main" val="3376156534"/>
                    </a:ext>
                  </a:extLst>
                </a:gridCol>
                <a:gridCol w="752664">
                  <a:extLst>
                    <a:ext uri="{9D8B030D-6E8A-4147-A177-3AD203B41FA5}">
                      <a16:colId xmlns:a16="http://schemas.microsoft.com/office/drawing/2014/main" val="828912990"/>
                    </a:ext>
                  </a:extLst>
                </a:gridCol>
                <a:gridCol w="752664">
                  <a:extLst>
                    <a:ext uri="{9D8B030D-6E8A-4147-A177-3AD203B41FA5}">
                      <a16:colId xmlns:a16="http://schemas.microsoft.com/office/drawing/2014/main" val="2021134937"/>
                    </a:ext>
                  </a:extLst>
                </a:gridCol>
                <a:gridCol w="752664">
                  <a:extLst>
                    <a:ext uri="{9D8B030D-6E8A-4147-A177-3AD203B41FA5}">
                      <a16:colId xmlns:a16="http://schemas.microsoft.com/office/drawing/2014/main" val="998865900"/>
                    </a:ext>
                  </a:extLst>
                </a:gridCol>
                <a:gridCol w="757788">
                  <a:extLst>
                    <a:ext uri="{9D8B030D-6E8A-4147-A177-3AD203B41FA5}">
                      <a16:colId xmlns:a16="http://schemas.microsoft.com/office/drawing/2014/main" val="3758118940"/>
                    </a:ext>
                  </a:extLst>
                </a:gridCol>
                <a:gridCol w="548310">
                  <a:extLst>
                    <a:ext uri="{9D8B030D-6E8A-4147-A177-3AD203B41FA5}">
                      <a16:colId xmlns:a16="http://schemas.microsoft.com/office/drawing/2014/main" val="1694873661"/>
                    </a:ext>
                  </a:extLst>
                </a:gridCol>
                <a:gridCol w="723770">
                  <a:extLst>
                    <a:ext uri="{9D8B030D-6E8A-4147-A177-3AD203B41FA5}">
                      <a16:colId xmlns:a16="http://schemas.microsoft.com/office/drawing/2014/main" val="4095274750"/>
                    </a:ext>
                  </a:extLst>
                </a:gridCol>
                <a:gridCol w="679904">
                  <a:extLst>
                    <a:ext uri="{9D8B030D-6E8A-4147-A177-3AD203B41FA5}">
                      <a16:colId xmlns:a16="http://schemas.microsoft.com/office/drawing/2014/main" val="905520888"/>
                    </a:ext>
                  </a:extLst>
                </a:gridCol>
                <a:gridCol w="778600">
                  <a:extLst>
                    <a:ext uri="{9D8B030D-6E8A-4147-A177-3AD203B41FA5}">
                      <a16:colId xmlns:a16="http://schemas.microsoft.com/office/drawing/2014/main" val="946148365"/>
                    </a:ext>
                  </a:extLst>
                </a:gridCol>
                <a:gridCol w="712804">
                  <a:extLst>
                    <a:ext uri="{9D8B030D-6E8A-4147-A177-3AD203B41FA5}">
                      <a16:colId xmlns:a16="http://schemas.microsoft.com/office/drawing/2014/main" val="1694929614"/>
                    </a:ext>
                  </a:extLst>
                </a:gridCol>
                <a:gridCol w="833432">
                  <a:extLst>
                    <a:ext uri="{9D8B030D-6E8A-4147-A177-3AD203B41FA5}">
                      <a16:colId xmlns:a16="http://schemas.microsoft.com/office/drawing/2014/main" val="416988268"/>
                    </a:ext>
                  </a:extLst>
                </a:gridCol>
                <a:gridCol w="940959">
                  <a:extLst>
                    <a:ext uri="{9D8B030D-6E8A-4147-A177-3AD203B41FA5}">
                      <a16:colId xmlns:a16="http://schemas.microsoft.com/office/drawing/2014/main" val="2294102131"/>
                    </a:ext>
                  </a:extLst>
                </a:gridCol>
              </a:tblGrid>
              <a:tr h="668740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DEĞİŞKENLER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Katılım </a:t>
                      </a:r>
                      <a:r>
                        <a:rPr lang="tr-TR" sz="20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32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1-Tamamen 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katılmıyorum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3-Kararsızım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4-Kısmen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5- 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Tamamen </a:t>
                      </a:r>
                      <a:r>
                        <a:rPr lang="tr-TR" sz="16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</a:t>
                      </a:r>
                      <a:r>
                        <a:rPr lang="tr-TR" sz="16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atılıyorum</a:t>
                      </a:r>
                      <a:endParaRPr lang="tr-T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4+5</a:t>
                      </a:r>
                      <a:endParaRPr lang="tr-T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2023 2024</a:t>
                      </a:r>
                      <a:r>
                        <a:rPr lang="tr-TR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597774"/>
                  </a:ext>
                </a:extLst>
              </a:tr>
              <a:tr h="354842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 (%)</a:t>
                      </a:r>
                      <a:endParaRPr lang="tr-T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      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            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ts val="1300"/>
                        </a:lnSpc>
                        <a:spcAft>
                          <a:spcPts val="0"/>
                        </a:spcAft>
                      </a:pP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8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Sayı       </a:t>
                      </a:r>
                      <a:r>
                        <a:rPr lang="tr-TR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(%)     </a:t>
                      </a:r>
                    </a:p>
                  </a:txBody>
                  <a:tcPr marL="60884" marR="60884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%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500"/>
                        </a:lnSpc>
                        <a:spcAft>
                          <a:spcPts val="0"/>
                        </a:spcAft>
                      </a:pPr>
                      <a:r>
                        <a:rPr lang="tr-TR" sz="16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tr-TR" sz="16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n=32)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629122"/>
                  </a:ext>
                </a:extLst>
              </a:tr>
              <a:tr h="51218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13.Bu kurulda aldığım eğitimden memnunum.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8257890"/>
                  </a:ext>
                </a:extLst>
              </a:tr>
              <a:tr h="587248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14.Kurulun amaç ve öğrenim hedeflerine ulaştığımı düşünüyorum.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56,3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6975819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15.Kurul sonu sınavının kurul boyu öğretilenleri kapsadığını ve öğrendiklerimi nesnel bir şekilde ölçtüğünü düşünüyorum.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18,8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59,4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0457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16.Kurulda uygulanan zıt panel ilgili dersteki </a:t>
                      </a:r>
                      <a:r>
                        <a:rPr lang="tr-TR" sz="20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(Patolojideki) </a:t>
                      </a:r>
                      <a:r>
                        <a:rPr lang="tr-TR" sz="2000" b="1" dirty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başarımı </a:t>
                      </a:r>
                      <a:r>
                        <a:rPr lang="tr-TR" sz="2000" b="1" dirty="0" smtClean="0">
                          <a:effectLst/>
                          <a:latin typeface="Cambria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arttırdı.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28,1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6,3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34,4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15,6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6350" marR="6350" marT="635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7740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54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1074822"/>
            <a:ext cx="10972800" cy="5213683"/>
          </a:xfrm>
        </p:spPr>
        <p:txBody>
          <a:bodyPr>
            <a:normAutofit/>
          </a:bodyPr>
          <a:lstStyle/>
          <a:p>
            <a:pPr lvl="0"/>
            <a:endParaRPr lang="tr-TR" dirty="0" smtClean="0"/>
          </a:p>
          <a:p>
            <a:pPr lvl="0"/>
            <a:endParaRPr lang="tr-TR" dirty="0" smtClean="0"/>
          </a:p>
          <a:p>
            <a:pPr lvl="0"/>
            <a:r>
              <a:rPr lang="tr-TR" dirty="0" smtClean="0"/>
              <a:t>Hocalar gayet iyi anlattı ( 3)</a:t>
            </a:r>
          </a:p>
          <a:p>
            <a:pPr lvl="0"/>
            <a:r>
              <a:rPr lang="tr-TR" dirty="0" smtClean="0"/>
              <a:t>Yeterli ders çalışma süresi vardı (4)</a:t>
            </a:r>
          </a:p>
          <a:p>
            <a:pPr lvl="0"/>
            <a:r>
              <a:rPr lang="tr-TR" dirty="0" smtClean="0"/>
              <a:t>En olumlu yanı bazı hocaların önemli yerleri belirtmesiydi (1)</a:t>
            </a:r>
          </a:p>
          <a:p>
            <a:pPr lvl="0"/>
            <a:r>
              <a:rPr lang="tr-TR" dirty="0" smtClean="0"/>
              <a:t>Dersler zevkliydi (2)</a:t>
            </a:r>
          </a:p>
          <a:p>
            <a:pPr lvl="0"/>
            <a:endParaRPr lang="tr-TR" sz="2800" dirty="0" smtClean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76161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OLUMLU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dirty="0"/>
              <a:t>Tıbbi beceri pratiği  (6)</a:t>
            </a:r>
          </a:p>
          <a:p>
            <a:r>
              <a:rPr lang="tr-TR" dirty="0"/>
              <a:t>Dersler verimli geçti (1</a:t>
            </a:r>
            <a:r>
              <a:rPr lang="tr-TR" dirty="0" smtClean="0"/>
              <a:t>)</a:t>
            </a:r>
          </a:p>
          <a:p>
            <a:r>
              <a:rPr lang="tr-TR" dirty="0" smtClean="0"/>
              <a:t>Dersler birbirini tamamlıyordu (2)</a:t>
            </a:r>
          </a:p>
          <a:p>
            <a:r>
              <a:rPr lang="tr-TR" dirty="0" smtClean="0"/>
              <a:t>Yoktu (8)</a:t>
            </a:r>
          </a:p>
          <a:p>
            <a:endParaRPr lang="tr-TR" dirty="0"/>
          </a:p>
          <a:p>
            <a:pPr lvl="0"/>
            <a:endParaRPr lang="tr-TR" sz="28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0835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017986"/>
            <a:ext cx="10972800" cy="4108178"/>
          </a:xfrm>
        </p:spPr>
        <p:txBody>
          <a:bodyPr>
            <a:normAutofit/>
          </a:bodyPr>
          <a:lstStyle/>
          <a:p>
            <a:pPr lvl="0"/>
            <a:r>
              <a:rPr lang="tr-TR" dirty="0" smtClean="0"/>
              <a:t>Kurullar birleşmemeliydi, çok ağırdı (9)</a:t>
            </a:r>
          </a:p>
          <a:p>
            <a:pPr lvl="0"/>
            <a:r>
              <a:rPr lang="tr-TR" dirty="0" smtClean="0"/>
              <a:t>Çok yoğundu, konuları yetiştirmekte zorlandık (7)</a:t>
            </a:r>
          </a:p>
          <a:p>
            <a:pPr lvl="0"/>
            <a:r>
              <a:rPr lang="tr-TR" dirty="0" smtClean="0"/>
              <a:t>Kurullar ayrılarak patoloji yükü hafifletilmeli (4)</a:t>
            </a:r>
          </a:p>
          <a:p>
            <a:pPr lvl="0"/>
            <a:r>
              <a:rPr lang="tr-TR" dirty="0" smtClean="0"/>
              <a:t>Uzundu, dersler yoğundu,  (4)</a:t>
            </a:r>
          </a:p>
          <a:p>
            <a:pPr lvl="0"/>
            <a:r>
              <a:rPr lang="tr-TR" dirty="0" smtClean="0"/>
              <a:t> Aşırı zorlanıyoruz.(3)</a:t>
            </a:r>
          </a:p>
          <a:p>
            <a:pPr lvl="0"/>
            <a:r>
              <a:rPr lang="tr-TR" dirty="0" smtClean="0"/>
              <a:t>Zıt panel faydalı değil (3)</a:t>
            </a:r>
          </a:p>
          <a:p>
            <a:pPr lvl="0"/>
            <a:r>
              <a:rPr lang="tr-TR" dirty="0" smtClean="0"/>
              <a:t>Zıt panel vakit alıyor ve hiçbir etkisi yok (1)</a:t>
            </a:r>
          </a:p>
          <a:p>
            <a:pPr lvl="0"/>
            <a:endParaRPr lang="tr-TR" sz="2800" dirty="0" smtClean="0"/>
          </a:p>
          <a:p>
            <a:pPr marL="0" indent="0">
              <a:buNone/>
            </a:pPr>
            <a:endParaRPr lang="tr-TR" sz="2800" dirty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50881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25214" y="2136228"/>
            <a:ext cx="10972800" cy="4525963"/>
          </a:xfrm>
        </p:spPr>
        <p:txBody>
          <a:bodyPr/>
          <a:lstStyle/>
          <a:p>
            <a:r>
              <a:rPr lang="tr-TR" dirty="0"/>
              <a:t>S</a:t>
            </a:r>
            <a:r>
              <a:rPr lang="tr-TR" dirty="0" smtClean="0"/>
              <a:t>erbest çalışma zamanı azdı (2)</a:t>
            </a:r>
          </a:p>
          <a:p>
            <a:r>
              <a:rPr lang="tr-TR" dirty="0" smtClean="0"/>
              <a:t>Yapılan doğru sayısı hocanın dersi daha iyi ve etkili anlattığını gösterir. Bazı hocalar özellikle zorladılar. Aynı durumu çocuklarının da yaşamasını istiyorum (1)</a:t>
            </a:r>
          </a:p>
          <a:p>
            <a:r>
              <a:rPr lang="tr-TR" dirty="0" smtClean="0"/>
              <a:t>Ders değişiklikleri çok ani yapılıyor (1)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103669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KURULLA İLGİLİ ÖĞRENCİLERİN OLUMSUZ GÖRÜŞLERİ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9600" y="2039006"/>
            <a:ext cx="10972800" cy="4087157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dirty="0" smtClean="0"/>
              <a:t>Slaytlar çok uzun. Konular karışıyor  (1)</a:t>
            </a:r>
          </a:p>
          <a:p>
            <a:r>
              <a:rPr lang="tr-TR" dirty="0" smtClean="0"/>
              <a:t>Her şeyi olumsuzdu (1)</a:t>
            </a:r>
          </a:p>
          <a:p>
            <a:r>
              <a:rPr lang="tr-TR" dirty="0" smtClean="0"/>
              <a:t>Zıt panele katılım isteğe olmalı (1)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98550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b="1" dirty="0" smtClean="0"/>
              <a:t>TEŞEKKÜRLER</a:t>
            </a: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519808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4618206"/>
              </p:ext>
            </p:extLst>
          </p:nvPr>
        </p:nvGraphicFramePr>
        <p:xfrm>
          <a:off x="956438" y="352926"/>
          <a:ext cx="10692223" cy="5951624"/>
        </p:xfrm>
        <a:graphic>
          <a:graphicData uri="http://schemas.openxmlformats.org/drawingml/2006/table">
            <a:tbl>
              <a:tblPr firstRow="1" firstCol="1" bandRow="1"/>
              <a:tblGrid>
                <a:gridCol w="4802678">
                  <a:extLst>
                    <a:ext uri="{9D8B030D-6E8A-4147-A177-3AD203B41FA5}">
                      <a16:colId xmlns:a16="http://schemas.microsoft.com/office/drawing/2014/main" val="895329836"/>
                    </a:ext>
                  </a:extLst>
                </a:gridCol>
                <a:gridCol w="2132554">
                  <a:extLst>
                    <a:ext uri="{9D8B030D-6E8A-4147-A177-3AD203B41FA5}">
                      <a16:colId xmlns:a16="http://schemas.microsoft.com/office/drawing/2014/main" val="1054591"/>
                    </a:ext>
                  </a:extLst>
                </a:gridCol>
                <a:gridCol w="2038393">
                  <a:extLst>
                    <a:ext uri="{9D8B030D-6E8A-4147-A177-3AD203B41FA5}">
                      <a16:colId xmlns:a16="http://schemas.microsoft.com/office/drawing/2014/main" val="2669579724"/>
                    </a:ext>
                  </a:extLst>
                </a:gridCol>
                <a:gridCol w="1718598">
                  <a:extLst>
                    <a:ext uri="{9D8B030D-6E8A-4147-A177-3AD203B41FA5}">
                      <a16:colId xmlns:a16="http://schemas.microsoft.com/office/drawing/2014/main" val="2117055968"/>
                    </a:ext>
                  </a:extLst>
                </a:gridCol>
              </a:tblGrid>
              <a:tr h="78375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800" b="1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Hafta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Saat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Saat/Gün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8C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645283"/>
                  </a:ext>
                </a:extLst>
              </a:tr>
              <a:tr h="6239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2023-2024 V. DERS KURULU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153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3541787"/>
                  </a:ext>
                </a:extLst>
              </a:tr>
              <a:tr h="6239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2022-2023 </a:t>
                      </a: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V. </a:t>
                      </a: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DERS KURULU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144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4,1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2813513"/>
                  </a:ext>
                </a:extLst>
              </a:tr>
              <a:tr h="6239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2021-2022 </a:t>
                      </a: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IV. </a:t>
                      </a: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DERS KURULU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148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7628704"/>
                  </a:ext>
                </a:extLst>
              </a:tr>
              <a:tr h="62399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2020-2021</a:t>
                      </a:r>
                      <a:r>
                        <a:rPr lang="tr-TR" sz="24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VI.ve</a:t>
                      </a:r>
                      <a:r>
                        <a:rPr lang="tr-TR" sz="24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VII. </a:t>
                      </a: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DERS </a:t>
                      </a: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KURULU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3+4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70+78 (148)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4,2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0723621"/>
                  </a:ext>
                </a:extLst>
              </a:tr>
              <a:tr h="6239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2019-2020 </a:t>
                      </a: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VI.</a:t>
                      </a:r>
                      <a:r>
                        <a:rPr lang="tr-TR" sz="24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ve VII. DERS </a:t>
                      </a: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KURULU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3+4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78+75</a:t>
                      </a:r>
                      <a:r>
                        <a:rPr lang="tr-TR" sz="24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(153)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4,4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131007"/>
                  </a:ext>
                </a:extLst>
              </a:tr>
              <a:tr h="62399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2018-2019 </a:t>
                      </a:r>
                      <a:r>
                        <a:rPr lang="tr-TR" sz="24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ve VII. DERS </a:t>
                      </a: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KURULU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3+3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87+86 (173)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5,8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6985350"/>
                  </a:ext>
                </a:extLst>
              </a:tr>
              <a:tr h="6081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2017-2018 </a:t>
                      </a:r>
                      <a:r>
                        <a:rPr lang="tr-TR" sz="24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</a:t>
                      </a: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ve VII. DERS </a:t>
                      </a: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KURULU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3+3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86+86</a:t>
                      </a:r>
                      <a:r>
                        <a:rPr lang="tr-TR" sz="24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(172)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5,7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1472092"/>
                  </a:ext>
                </a:extLst>
              </a:tr>
              <a:tr h="81571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2016-2017 </a:t>
                      </a:r>
                      <a:r>
                        <a:rPr lang="tr-TR" sz="2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V. ve VII </a:t>
                      </a:r>
                      <a:r>
                        <a:rPr lang="tr-TR" sz="2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DERS KURULU 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3+3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86+86</a:t>
                      </a:r>
                      <a:r>
                        <a:rPr lang="tr-TR" sz="24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 (172)</a:t>
                      </a:r>
                      <a:endParaRPr lang="tr-T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057400" algn="l"/>
                          <a:tab pos="2250440" algn="l"/>
                          <a:tab pos="2340610" algn="l"/>
                          <a:tab pos="2430780" algn="l"/>
                        </a:tabLst>
                      </a:pPr>
                      <a:r>
                        <a:rPr lang="tr-TR" sz="2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5,7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7371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5895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sz="36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SINAV VERİLERİ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0485106"/>
              </p:ext>
            </p:extLst>
          </p:nvPr>
        </p:nvGraphicFramePr>
        <p:xfrm>
          <a:off x="838200" y="2047462"/>
          <a:ext cx="10750826" cy="3120888"/>
        </p:xfrm>
        <a:graphic>
          <a:graphicData uri="http://schemas.openxmlformats.org/drawingml/2006/table">
            <a:tbl>
              <a:tblPr bandRow="1"/>
              <a:tblGrid>
                <a:gridCol w="7113104">
                  <a:extLst>
                    <a:ext uri="{9D8B030D-6E8A-4147-A177-3AD203B41FA5}">
                      <a16:colId xmlns:a16="http://schemas.microsoft.com/office/drawing/2014/main" val="3652040881"/>
                    </a:ext>
                  </a:extLst>
                </a:gridCol>
                <a:gridCol w="3637722">
                  <a:extLst>
                    <a:ext uri="{9D8B030D-6E8A-4147-A177-3AD203B41FA5}">
                      <a16:colId xmlns:a16="http://schemas.microsoft.com/office/drawing/2014/main" val="1996503500"/>
                    </a:ext>
                  </a:extLst>
                </a:gridCol>
              </a:tblGrid>
              <a:tr h="78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Sınava Giren Öğrenci Sayısı</a:t>
                      </a:r>
                      <a:endParaRPr lang="tr-TR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212</a:t>
                      </a:r>
                      <a:endParaRPr lang="tr-TR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432820"/>
                  </a:ext>
                </a:extLst>
              </a:tr>
              <a:tr h="78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Sınava Girmeyen Öğrenci Sayısı</a:t>
                      </a:r>
                      <a:endParaRPr lang="tr-TR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626756"/>
                  </a:ext>
                </a:extLst>
              </a:tr>
              <a:tr h="78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Toplam Soru Sayısı</a:t>
                      </a:r>
                      <a:endParaRPr lang="tr-TR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 (+5p</a:t>
                      </a:r>
                      <a:r>
                        <a:rPr lang="tr-TR" sz="2800" dirty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tr-TR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7BF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604236"/>
                  </a:ext>
                </a:extLst>
              </a:tr>
              <a:tr h="780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İptal Edilen Soru (Toplam)</a:t>
                      </a:r>
                      <a:endParaRPr lang="tr-TR" sz="28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800" dirty="0" smtClean="0">
                          <a:solidFill>
                            <a:srgbClr val="000000"/>
                          </a:solidFill>
                          <a:effectLst/>
                          <a:latin typeface="Arial TUR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tr-TR" sz="28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09066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5791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İçerik Yer Tutucus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408967"/>
              </p:ext>
            </p:extLst>
          </p:nvPr>
        </p:nvGraphicFramePr>
        <p:xfrm>
          <a:off x="513348" y="112292"/>
          <a:ext cx="11309684" cy="636871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96589">
                  <a:extLst>
                    <a:ext uri="{9D8B030D-6E8A-4147-A177-3AD203B41FA5}">
                      <a16:colId xmlns:a16="http://schemas.microsoft.com/office/drawing/2014/main" val="1861214187"/>
                    </a:ext>
                  </a:extLst>
                </a:gridCol>
                <a:gridCol w="2454442">
                  <a:extLst>
                    <a:ext uri="{9D8B030D-6E8A-4147-A177-3AD203B41FA5}">
                      <a16:colId xmlns:a16="http://schemas.microsoft.com/office/drawing/2014/main" val="1106305206"/>
                    </a:ext>
                  </a:extLst>
                </a:gridCol>
                <a:gridCol w="1732547">
                  <a:extLst>
                    <a:ext uri="{9D8B030D-6E8A-4147-A177-3AD203B41FA5}">
                      <a16:colId xmlns:a16="http://schemas.microsoft.com/office/drawing/2014/main" val="3791410228"/>
                    </a:ext>
                  </a:extLst>
                </a:gridCol>
                <a:gridCol w="2326106">
                  <a:extLst>
                    <a:ext uri="{9D8B030D-6E8A-4147-A177-3AD203B41FA5}">
                      <a16:colId xmlns:a16="http://schemas.microsoft.com/office/drawing/2014/main" val="362437717"/>
                    </a:ext>
                  </a:extLst>
                </a:gridCol>
              </a:tblGrid>
              <a:tr h="49102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SINAV SORULARININ DAĞILIMI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9631834"/>
                  </a:ext>
                </a:extLst>
              </a:tr>
              <a:tr h="33688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DERSLER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TEORİK PUAN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PRATİK PUAN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TEORİK + PRATİK PUAN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629628"/>
                  </a:ext>
                </a:extLst>
              </a:tr>
              <a:tr h="33688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İç Hastalıkları (1-14)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14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 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14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27978058"/>
                  </a:ext>
                </a:extLst>
              </a:tr>
              <a:tr h="33688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Tıbbi Patoloji (15-55)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41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 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41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238315"/>
                  </a:ext>
                </a:extLst>
              </a:tr>
              <a:tr h="67376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Kadın Hastalıkları ve Doğum (56-58)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3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 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3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765664421"/>
                  </a:ext>
                </a:extLst>
              </a:tr>
              <a:tr h="33688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Tıbbi Farmakoloji (59-66)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8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 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8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95002798"/>
                  </a:ext>
                </a:extLst>
              </a:tr>
              <a:tr h="872559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 err="1">
                          <a:effectLst/>
                        </a:rPr>
                        <a:t>Radyoloji+Tıbbi</a:t>
                      </a:r>
                      <a:r>
                        <a:rPr lang="tr-TR" sz="2400" b="1" u="none" strike="noStrike" dirty="0">
                          <a:effectLst/>
                        </a:rPr>
                        <a:t> </a:t>
                      </a:r>
                      <a:r>
                        <a:rPr lang="tr-TR" sz="2400" b="1" u="none" strike="noStrike" dirty="0" err="1">
                          <a:effectLst/>
                        </a:rPr>
                        <a:t>Mikrobiyoloji+Genel</a:t>
                      </a:r>
                      <a:r>
                        <a:rPr lang="tr-TR" sz="2400" b="1" u="none" strike="noStrike" dirty="0">
                          <a:effectLst/>
                        </a:rPr>
                        <a:t> Cerrahi + Enfeksiyon </a:t>
                      </a:r>
                      <a:r>
                        <a:rPr lang="tr-TR" sz="2400" b="1" u="none" strike="noStrike" dirty="0" err="1">
                          <a:effectLst/>
                        </a:rPr>
                        <a:t>Hast</a:t>
                      </a:r>
                      <a:r>
                        <a:rPr lang="tr-TR" sz="2400" b="1" u="none" strike="noStrike" dirty="0">
                          <a:effectLst/>
                        </a:rPr>
                        <a:t>. (67-70)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3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 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3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544793561"/>
                  </a:ext>
                </a:extLst>
              </a:tr>
              <a:tr h="33688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Üroloji (71-73)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3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 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3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9670965"/>
                  </a:ext>
                </a:extLst>
              </a:tr>
              <a:tr h="33688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Nükleer Tıp (74-75)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2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 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2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21235533"/>
                  </a:ext>
                </a:extLst>
              </a:tr>
              <a:tr h="33688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Tıbbi Biyokimya (76-90)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15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 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15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5413764"/>
                  </a:ext>
                </a:extLst>
              </a:tr>
              <a:tr h="673768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Çocuk Sağlığı ve Hastalıkları (91-95)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5</a:t>
                      </a:r>
                      <a:endParaRPr lang="tr-TR" sz="24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 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5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81419187"/>
                  </a:ext>
                </a:extLst>
              </a:tr>
              <a:tr h="33688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Tıbbi Beceri </a:t>
                      </a:r>
                      <a:r>
                        <a:rPr lang="tr-TR" sz="2400" b="1" u="none" strike="noStrike" dirty="0" smtClean="0">
                          <a:effectLst/>
                        </a:rPr>
                        <a:t>(pratik)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0</a:t>
                      </a:r>
                      <a:endParaRPr lang="tr-TR" sz="2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5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5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9847613"/>
                  </a:ext>
                </a:extLst>
              </a:tr>
              <a:tr h="33688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Toplam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 smtClean="0">
                          <a:effectLst/>
                        </a:rPr>
                        <a:t>95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5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0" i="0" u="none" strike="noStrike" dirty="0" smtClean="0">
                          <a:effectLst/>
                          <a:latin typeface="+mn-lt"/>
                        </a:rPr>
                        <a:t>100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882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5693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ORTALAMA</a:t>
            </a:r>
            <a:endParaRPr lang="tr-TR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1614636"/>
              </p:ext>
            </p:extLst>
          </p:nvPr>
        </p:nvGraphicFramePr>
        <p:xfrm>
          <a:off x="838200" y="1534510"/>
          <a:ext cx="10515600" cy="4995574"/>
        </p:xfrm>
        <a:graphic>
          <a:graphicData uri="http://schemas.openxmlformats.org/drawingml/2006/table">
            <a:tbl>
              <a:tblPr firstRow="1" bandRow="1"/>
              <a:tblGrid>
                <a:gridCol w="7363120">
                  <a:extLst>
                    <a:ext uri="{9D8B030D-6E8A-4147-A177-3AD203B41FA5}">
                      <a16:colId xmlns:a16="http://schemas.microsoft.com/office/drawing/2014/main" val="3844038721"/>
                    </a:ext>
                  </a:extLst>
                </a:gridCol>
                <a:gridCol w="3152480">
                  <a:extLst>
                    <a:ext uri="{9D8B030D-6E8A-4147-A177-3AD203B41FA5}">
                      <a16:colId xmlns:a16="http://schemas.microsoft.com/office/drawing/2014/main" val="2704329700"/>
                    </a:ext>
                  </a:extLst>
                </a:gridCol>
              </a:tblGrid>
              <a:tr h="51326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YILLARA GÖRE İLGİLİ KURULDAKİ BAŞARI DURUMU GENEL ORTALAMA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PUAN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507295"/>
                  </a:ext>
                </a:extLst>
              </a:tr>
              <a:tr h="357848">
                <a:tc>
                  <a:txBody>
                    <a:bodyPr/>
                    <a:lstStyle/>
                    <a:p>
                      <a:pPr marR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 </a:t>
                      </a:r>
                      <a:r>
                        <a:rPr lang="tr-TR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V. </a:t>
                      </a: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 KURULU GENEL ORTALAMA             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57,32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2500163"/>
                  </a:ext>
                </a:extLst>
              </a:tr>
              <a:tr h="357848">
                <a:tc>
                  <a:txBody>
                    <a:bodyPr/>
                    <a:lstStyle/>
                    <a:p>
                      <a:pPr marR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 </a:t>
                      </a:r>
                      <a:r>
                        <a:rPr lang="tr-TR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V. </a:t>
                      </a: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 KURULU GENEL ORTALAMA             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86,49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71047585"/>
                  </a:ext>
                </a:extLst>
              </a:tr>
              <a:tr h="357848">
                <a:tc>
                  <a:txBody>
                    <a:bodyPr/>
                    <a:lstStyle/>
                    <a:p>
                      <a:pPr marR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2021-2022 </a:t>
                      </a:r>
                      <a:r>
                        <a:rPr lang="tr-TR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IV. </a:t>
                      </a: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 KURULU GENEL ORTALAMA              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68,49</a:t>
                      </a:r>
                      <a:endParaRPr lang="tr-TR" sz="2000" b="1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21396410"/>
                  </a:ext>
                </a:extLst>
              </a:tr>
              <a:tr h="379914">
                <a:tc>
                  <a:txBody>
                    <a:bodyPr/>
                    <a:lstStyle/>
                    <a:p>
                      <a:pPr marR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 </a:t>
                      </a:r>
                      <a:r>
                        <a:rPr lang="tr-TR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VI.</a:t>
                      </a:r>
                      <a:r>
                        <a:rPr lang="tr-TR" sz="20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ve VII</a:t>
                      </a:r>
                      <a:r>
                        <a:rPr lang="tr-TR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 KURULU GENEL ORTALAMA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</a:t>
                      </a:r>
                      <a:r>
                        <a:rPr lang="tr-TR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85,97</a:t>
                      </a:r>
                      <a:r>
                        <a:rPr lang="tr-TR" sz="2000" b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(82,97+88,96)</a:t>
                      </a:r>
                      <a:endParaRPr lang="tr-TR" sz="20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4601683"/>
                  </a:ext>
                </a:extLst>
              </a:tr>
              <a:tr h="379914">
                <a:tc>
                  <a:txBody>
                    <a:bodyPr/>
                    <a:lstStyle/>
                    <a:p>
                      <a:pPr marR="36195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2019-2020 </a:t>
                      </a:r>
                      <a:r>
                        <a:rPr lang="tr-TR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VI. ve VII. DERS </a:t>
                      </a: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KURULU GENEL ORTALAMA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6670" marR="26670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77,53</a:t>
                      </a: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(66,21+88,85)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117683"/>
                  </a:ext>
                </a:extLst>
              </a:tr>
              <a:tr h="3799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2018-2019 </a:t>
                      </a:r>
                      <a:r>
                        <a:rPr lang="tr-TR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V.</a:t>
                      </a:r>
                      <a:r>
                        <a:rPr lang="tr-TR" sz="20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ve VII</a:t>
                      </a:r>
                      <a:r>
                        <a:rPr lang="tr-TR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 KURULU GENEL ORTALAMA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64,27</a:t>
                      </a: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(57,97+70,56)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0412547"/>
                  </a:ext>
                </a:extLst>
              </a:tr>
              <a:tr h="3799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2017-2018 </a:t>
                      </a:r>
                      <a:r>
                        <a:rPr lang="tr-TR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V.</a:t>
                      </a:r>
                      <a:r>
                        <a:rPr lang="tr-TR" sz="20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ve VII</a:t>
                      </a:r>
                      <a:r>
                        <a:rPr lang="tr-TR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 KURULU GENEL ORTALAMA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62,65</a:t>
                      </a: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(61,50+63,79)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086462"/>
                  </a:ext>
                </a:extLst>
              </a:tr>
              <a:tr h="3799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2016-2017 </a:t>
                      </a:r>
                      <a:r>
                        <a:rPr lang="tr-TR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V. ve VII. </a:t>
                      </a: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 KURULU GENEL ORTALAMA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67,71</a:t>
                      </a: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(71,10+64,32)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F1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7214250"/>
                  </a:ext>
                </a:extLst>
              </a:tr>
              <a:tr h="37991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2015-2016 </a:t>
                      </a:r>
                      <a:r>
                        <a:rPr lang="tr-TR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V.</a:t>
                      </a:r>
                      <a:r>
                        <a:rPr lang="tr-TR" sz="2000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ve VII</a:t>
                      </a:r>
                      <a:r>
                        <a:rPr lang="tr-TR" sz="2000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tr-TR" sz="20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DERS KURULU GENEL ORTALAMA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</a:t>
                      </a:r>
                      <a:r>
                        <a:rPr lang="tr-TR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71,30</a:t>
                      </a:r>
                      <a:r>
                        <a:rPr lang="tr-TR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(70,55+72,04)</a:t>
                      </a:r>
                      <a:endParaRPr lang="tr-TR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D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7917291"/>
                  </a:ext>
                </a:extLst>
              </a:tr>
              <a:tr h="22545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500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r-TR" sz="5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84134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962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01565" y="81345"/>
            <a:ext cx="10515600" cy="486213"/>
          </a:xfrm>
        </p:spPr>
        <p:txBody>
          <a:bodyPr>
            <a:noAutofit/>
          </a:bodyPr>
          <a:lstStyle/>
          <a:p>
            <a:r>
              <a:rPr lang="tr-TR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PUANLAMA</a:t>
            </a:r>
            <a:endParaRPr lang="tr-TR" sz="3600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8813089"/>
              </p:ext>
            </p:extLst>
          </p:nvPr>
        </p:nvGraphicFramePr>
        <p:xfrm>
          <a:off x="414780" y="725863"/>
          <a:ext cx="11545125" cy="53220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9025">
                  <a:extLst>
                    <a:ext uri="{9D8B030D-6E8A-4147-A177-3AD203B41FA5}">
                      <a16:colId xmlns:a16="http://schemas.microsoft.com/office/drawing/2014/main" val="2447465183"/>
                    </a:ext>
                  </a:extLst>
                </a:gridCol>
                <a:gridCol w="2309025">
                  <a:extLst>
                    <a:ext uri="{9D8B030D-6E8A-4147-A177-3AD203B41FA5}">
                      <a16:colId xmlns:a16="http://schemas.microsoft.com/office/drawing/2014/main" val="3596644111"/>
                    </a:ext>
                  </a:extLst>
                </a:gridCol>
                <a:gridCol w="2309025">
                  <a:extLst>
                    <a:ext uri="{9D8B030D-6E8A-4147-A177-3AD203B41FA5}">
                      <a16:colId xmlns:a16="http://schemas.microsoft.com/office/drawing/2014/main" val="873397652"/>
                    </a:ext>
                  </a:extLst>
                </a:gridCol>
                <a:gridCol w="2309025">
                  <a:extLst>
                    <a:ext uri="{9D8B030D-6E8A-4147-A177-3AD203B41FA5}">
                      <a16:colId xmlns:a16="http://schemas.microsoft.com/office/drawing/2014/main" val="1624357729"/>
                    </a:ext>
                  </a:extLst>
                </a:gridCol>
                <a:gridCol w="2309025">
                  <a:extLst>
                    <a:ext uri="{9D8B030D-6E8A-4147-A177-3AD203B41FA5}">
                      <a16:colId xmlns:a16="http://schemas.microsoft.com/office/drawing/2014/main" val="1344838400"/>
                    </a:ext>
                  </a:extLst>
                </a:gridCol>
              </a:tblGrid>
              <a:tr h="102813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Barajlı Nota Göre Dağılım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Toplam Not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Teorik Not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Pratik Not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Tıbbi Beceri (Pratik) Pratik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0721146"/>
                  </a:ext>
                </a:extLst>
              </a:tr>
              <a:tr h="102813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>
                          <a:effectLst/>
                        </a:rPr>
                        <a:t>Sınav Puanlaması:</a:t>
                      </a:r>
                      <a:endParaRPr lang="tr-TR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100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95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5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5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03946256"/>
                  </a:ext>
                </a:extLst>
              </a:tr>
              <a:tr h="81643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En Yüksek Not: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93,87    1 KİŞİ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88,94    1 KİŞİ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5    1 KİŞİ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5    1 KİŞİ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17862894"/>
                  </a:ext>
                </a:extLst>
              </a:tr>
              <a:tr h="81643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En Düşük Not: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13,89    1 KİŞİ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9,1    1 KİŞİ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4,14    1 KİŞİ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4,14    1 KİŞİ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601029414"/>
                  </a:ext>
                </a:extLst>
              </a:tr>
              <a:tr h="81643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Ortalama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57,32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52,60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4,73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4,73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860986965"/>
                  </a:ext>
                </a:extLst>
              </a:tr>
              <a:tr h="816436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Başarı %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57,32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55,37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94,44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94,44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66243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526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276558"/>
          </a:xfrm>
        </p:spPr>
        <p:txBody>
          <a:bodyPr>
            <a:normAutofit fontScale="90000"/>
          </a:bodyPr>
          <a:lstStyle/>
          <a:p>
            <a:r>
              <a:rPr lang="tr-TR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PUANLAMA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6024254"/>
              </p:ext>
            </p:extLst>
          </p:nvPr>
        </p:nvGraphicFramePr>
        <p:xfrm>
          <a:off x="465220" y="802106"/>
          <a:ext cx="11277600" cy="519764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5520">
                  <a:extLst>
                    <a:ext uri="{9D8B030D-6E8A-4147-A177-3AD203B41FA5}">
                      <a16:colId xmlns:a16="http://schemas.microsoft.com/office/drawing/2014/main" val="3032104421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2217582251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866670450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3562379157"/>
                    </a:ext>
                  </a:extLst>
                </a:gridCol>
                <a:gridCol w="2255520">
                  <a:extLst>
                    <a:ext uri="{9D8B030D-6E8A-4147-A177-3AD203B41FA5}">
                      <a16:colId xmlns:a16="http://schemas.microsoft.com/office/drawing/2014/main" val="1706207170"/>
                    </a:ext>
                  </a:extLst>
                </a:gridCol>
              </a:tblGrid>
              <a:tr h="86012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Ham Nota Göre Dağılım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Toplam Not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Teorik Not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Pratik Not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Tıbbi Beceri (Pratik) Pratik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8225212"/>
                  </a:ext>
                </a:extLst>
              </a:tr>
              <a:tr h="86750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Sınav Puanlaması: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100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95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5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5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20060650"/>
                  </a:ext>
                </a:extLst>
              </a:tr>
              <a:tr h="86750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En Yüksek Not: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93,87   </a:t>
                      </a:r>
                      <a:endParaRPr lang="tr-TR" sz="24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tr-TR" sz="2400" u="none" strike="noStrike" dirty="0" smtClean="0">
                          <a:effectLst/>
                        </a:rPr>
                        <a:t> </a:t>
                      </a:r>
                      <a:r>
                        <a:rPr lang="tr-TR" sz="2400" u="none" strike="noStrike" dirty="0">
                          <a:effectLst/>
                        </a:rPr>
                        <a:t>1 KİŞİ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88,94  </a:t>
                      </a:r>
                      <a:endParaRPr lang="tr-TR" sz="24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tr-TR" sz="2400" u="none" strike="noStrike" dirty="0" smtClean="0">
                          <a:effectLst/>
                        </a:rPr>
                        <a:t>  </a:t>
                      </a:r>
                      <a:r>
                        <a:rPr lang="tr-TR" sz="2400" u="none" strike="noStrike" dirty="0">
                          <a:effectLst/>
                        </a:rPr>
                        <a:t>1 KİŞİ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5   </a:t>
                      </a:r>
                      <a:endParaRPr lang="tr-TR" sz="24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tr-TR" sz="2400" u="none" strike="noStrike" dirty="0" smtClean="0">
                          <a:effectLst/>
                        </a:rPr>
                        <a:t> </a:t>
                      </a:r>
                      <a:r>
                        <a:rPr lang="tr-TR" sz="2400" u="none" strike="noStrike" dirty="0">
                          <a:effectLst/>
                        </a:rPr>
                        <a:t>1 KİŞİ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5  </a:t>
                      </a:r>
                      <a:endParaRPr lang="tr-TR" sz="24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tr-TR" sz="2400" u="none" strike="noStrike" dirty="0" smtClean="0">
                          <a:effectLst/>
                        </a:rPr>
                        <a:t>  </a:t>
                      </a:r>
                      <a:r>
                        <a:rPr lang="tr-TR" sz="2400" u="none" strike="noStrike" dirty="0">
                          <a:effectLst/>
                        </a:rPr>
                        <a:t>1 KİŞİ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39175351"/>
                  </a:ext>
                </a:extLst>
              </a:tr>
              <a:tr h="86750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En Düşük Not: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28,9   </a:t>
                      </a:r>
                      <a:endParaRPr lang="tr-TR" sz="24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tr-TR" sz="2400" u="none" strike="noStrike" dirty="0" smtClean="0">
                          <a:effectLst/>
                        </a:rPr>
                        <a:t> </a:t>
                      </a:r>
                      <a:r>
                        <a:rPr lang="tr-TR" sz="2400" u="none" strike="noStrike" dirty="0">
                          <a:effectLst/>
                        </a:rPr>
                        <a:t>1 KİŞİ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24,26   </a:t>
                      </a:r>
                      <a:endParaRPr lang="tr-TR" sz="24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tr-TR" sz="2400" u="none" strike="noStrike" dirty="0" smtClean="0">
                          <a:effectLst/>
                        </a:rPr>
                        <a:t> </a:t>
                      </a:r>
                      <a:r>
                        <a:rPr lang="tr-TR" sz="2400" u="none" strike="noStrike" dirty="0">
                          <a:effectLst/>
                        </a:rPr>
                        <a:t>2 KİŞİ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4,14 </a:t>
                      </a:r>
                      <a:endParaRPr lang="tr-TR" sz="24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tr-TR" sz="2400" u="none" strike="noStrike" dirty="0" smtClean="0">
                          <a:effectLst/>
                        </a:rPr>
                        <a:t>   </a:t>
                      </a:r>
                      <a:r>
                        <a:rPr lang="tr-TR" sz="2400" u="none" strike="noStrike" dirty="0">
                          <a:effectLst/>
                        </a:rPr>
                        <a:t>1 KİŞİ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4,14    </a:t>
                      </a:r>
                      <a:endParaRPr lang="tr-TR" sz="24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tr-TR" sz="2400" u="none" strike="noStrike" dirty="0" smtClean="0">
                          <a:effectLst/>
                        </a:rPr>
                        <a:t>1 </a:t>
                      </a:r>
                      <a:r>
                        <a:rPr lang="tr-TR" sz="2400" u="none" strike="noStrike" dirty="0">
                          <a:effectLst/>
                        </a:rPr>
                        <a:t>KİŞİ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505881944"/>
                  </a:ext>
                </a:extLst>
              </a:tr>
              <a:tr h="86750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Ortalama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59,69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54,96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4,73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4,73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984207312"/>
                  </a:ext>
                </a:extLst>
              </a:tr>
              <a:tr h="86750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Başarı %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59,69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57,85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94,44</a:t>
                      </a:r>
                      <a:endParaRPr lang="tr-TR" sz="2400" b="0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94,44</a:t>
                      </a:r>
                      <a:endParaRPr lang="tr-TR" sz="2400" b="0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888951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855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1575443"/>
              </p:ext>
            </p:extLst>
          </p:nvPr>
        </p:nvGraphicFramePr>
        <p:xfrm>
          <a:off x="678724" y="612741"/>
          <a:ext cx="10869110" cy="61586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76365">
                  <a:extLst>
                    <a:ext uri="{9D8B030D-6E8A-4147-A177-3AD203B41FA5}">
                      <a16:colId xmlns:a16="http://schemas.microsoft.com/office/drawing/2014/main" val="3034826226"/>
                    </a:ext>
                  </a:extLst>
                </a:gridCol>
                <a:gridCol w="776365">
                  <a:extLst>
                    <a:ext uri="{9D8B030D-6E8A-4147-A177-3AD203B41FA5}">
                      <a16:colId xmlns:a16="http://schemas.microsoft.com/office/drawing/2014/main" val="254240902"/>
                    </a:ext>
                  </a:extLst>
                </a:gridCol>
                <a:gridCol w="1552730">
                  <a:extLst>
                    <a:ext uri="{9D8B030D-6E8A-4147-A177-3AD203B41FA5}">
                      <a16:colId xmlns:a16="http://schemas.microsoft.com/office/drawing/2014/main" val="4272748415"/>
                    </a:ext>
                  </a:extLst>
                </a:gridCol>
                <a:gridCol w="776365">
                  <a:extLst>
                    <a:ext uri="{9D8B030D-6E8A-4147-A177-3AD203B41FA5}">
                      <a16:colId xmlns:a16="http://schemas.microsoft.com/office/drawing/2014/main" val="2652689774"/>
                    </a:ext>
                  </a:extLst>
                </a:gridCol>
                <a:gridCol w="776365">
                  <a:extLst>
                    <a:ext uri="{9D8B030D-6E8A-4147-A177-3AD203B41FA5}">
                      <a16:colId xmlns:a16="http://schemas.microsoft.com/office/drawing/2014/main" val="2586672426"/>
                    </a:ext>
                  </a:extLst>
                </a:gridCol>
                <a:gridCol w="213654">
                  <a:extLst>
                    <a:ext uri="{9D8B030D-6E8A-4147-A177-3AD203B41FA5}">
                      <a16:colId xmlns:a16="http://schemas.microsoft.com/office/drawing/2014/main" val="2121922930"/>
                    </a:ext>
                  </a:extLst>
                </a:gridCol>
                <a:gridCol w="1339076">
                  <a:extLst>
                    <a:ext uri="{9D8B030D-6E8A-4147-A177-3AD203B41FA5}">
                      <a16:colId xmlns:a16="http://schemas.microsoft.com/office/drawing/2014/main" val="3208946731"/>
                    </a:ext>
                  </a:extLst>
                </a:gridCol>
                <a:gridCol w="1552730">
                  <a:extLst>
                    <a:ext uri="{9D8B030D-6E8A-4147-A177-3AD203B41FA5}">
                      <a16:colId xmlns:a16="http://schemas.microsoft.com/office/drawing/2014/main" val="1655880834"/>
                    </a:ext>
                  </a:extLst>
                </a:gridCol>
                <a:gridCol w="776365">
                  <a:extLst>
                    <a:ext uri="{9D8B030D-6E8A-4147-A177-3AD203B41FA5}">
                      <a16:colId xmlns:a16="http://schemas.microsoft.com/office/drawing/2014/main" val="3371463147"/>
                    </a:ext>
                  </a:extLst>
                </a:gridCol>
                <a:gridCol w="776365">
                  <a:extLst>
                    <a:ext uri="{9D8B030D-6E8A-4147-A177-3AD203B41FA5}">
                      <a16:colId xmlns:a16="http://schemas.microsoft.com/office/drawing/2014/main" val="3739613622"/>
                    </a:ext>
                  </a:extLst>
                </a:gridCol>
                <a:gridCol w="223717">
                  <a:extLst>
                    <a:ext uri="{9D8B030D-6E8A-4147-A177-3AD203B41FA5}">
                      <a16:colId xmlns:a16="http://schemas.microsoft.com/office/drawing/2014/main" val="2002689063"/>
                    </a:ext>
                  </a:extLst>
                </a:gridCol>
                <a:gridCol w="1329013">
                  <a:extLst>
                    <a:ext uri="{9D8B030D-6E8A-4147-A177-3AD203B41FA5}">
                      <a16:colId xmlns:a16="http://schemas.microsoft.com/office/drawing/2014/main" val="728881944"/>
                    </a:ext>
                  </a:extLst>
                </a:gridCol>
              </a:tblGrid>
              <a:tr h="41747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tr-TR" sz="800" b="1" u="none" strike="noStrike" dirty="0">
                          <a:effectLst/>
                        </a:rPr>
                        <a:t> </a:t>
                      </a:r>
                      <a:endParaRPr lang="tr-TR" sz="8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BARAJLI NOTA GÖRE DAĞILIM</a:t>
                      </a:r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>
                          <a:effectLst/>
                        </a:rPr>
                        <a:t>HAM NOTA GÖRE DAĞILIM</a:t>
                      </a:r>
                      <a:endParaRPr lang="tr-TR" sz="2400" b="1" i="0" u="none" strike="noStrike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4046822"/>
                  </a:ext>
                </a:extLst>
              </a:tr>
              <a:tr h="417473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NOT ARALIĞI</a:t>
                      </a:r>
                      <a:endParaRPr lang="tr-TR" sz="2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SAYI</a:t>
                      </a:r>
                      <a:endParaRPr lang="tr-TR" sz="2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YÜZDE</a:t>
                      </a:r>
                      <a:endParaRPr lang="tr-TR" sz="2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TOPLAM</a:t>
                      </a:r>
                      <a:endParaRPr lang="tr-TR" sz="2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NOT ARALIĞI</a:t>
                      </a:r>
                      <a:endParaRPr lang="tr-TR" sz="2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SAYI</a:t>
                      </a:r>
                      <a:endParaRPr lang="tr-TR" sz="2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YÜZDE</a:t>
                      </a:r>
                      <a:endParaRPr lang="tr-TR" sz="2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2400" b="1" i="0" u="none" strike="noStrike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TOPLAM</a:t>
                      </a:r>
                      <a:endParaRPr lang="tr-TR" sz="2400" b="1" i="0" u="none" strike="noStrike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6315014"/>
                  </a:ext>
                </a:extLst>
              </a:tr>
              <a:tr h="417473">
                <a:tc rowSpan="5" gridSpan="2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Ortalama Üstü Not Alan Öğrencilerin Dağılımı</a:t>
                      </a:r>
                      <a:endParaRPr lang="tr-TR" sz="2400" b="1" i="0" u="none" strike="noStrike" dirty="0">
                        <a:solidFill>
                          <a:schemeClr val="bg1"/>
                        </a:solidFill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5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&gt;=90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1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0,48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101 KİŞİ        % 47,65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&gt;=90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1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0,48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93 KİŞİ        % 43,87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291392901"/>
                  </a:ext>
                </a:extLst>
              </a:tr>
              <a:tr h="417473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&gt;=80-90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18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8,5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&gt;=80-90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18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8,5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261340"/>
                  </a:ext>
                </a:extLst>
              </a:tr>
              <a:tr h="417473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&gt;=70-80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27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12,74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&gt;=70-80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29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13,68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6180053"/>
                  </a:ext>
                </a:extLst>
              </a:tr>
              <a:tr h="417473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&gt;=60-70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41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19,34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&gt;=60-70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45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21,23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6138536"/>
                  </a:ext>
                </a:extLst>
              </a:tr>
              <a:tr h="417473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&gt;=57,32-60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14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6,61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&gt;=59,69-60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0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0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591229"/>
                  </a:ext>
                </a:extLst>
              </a:tr>
              <a:tr h="417473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tr-TR" sz="1000" b="1" i="0" u="none" strike="noStrike">
                        <a:solidFill>
                          <a:schemeClr val="bg1"/>
                        </a:solidFill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tr-TR" sz="1000" b="1" i="0" u="none" strike="noStrike" dirty="0">
                        <a:solidFill>
                          <a:schemeClr val="bg1"/>
                        </a:solidFill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ORTALAMA= 57,32</a:t>
                      </a:r>
                      <a:endParaRPr lang="tr-TR" sz="2400" b="1" i="0" u="none" strike="noStrike" dirty="0">
                        <a:solidFill>
                          <a:schemeClr val="bg1"/>
                        </a:solidFill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ORTALAMA= 59,69</a:t>
                      </a:r>
                      <a:endParaRPr lang="tr-TR" sz="2400" b="1" i="0" u="none" strike="noStrike" dirty="0">
                        <a:solidFill>
                          <a:schemeClr val="bg1"/>
                        </a:solidFill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2963565"/>
                  </a:ext>
                </a:extLst>
              </a:tr>
              <a:tr h="417473">
                <a:tc rowSpan="6" gridSpan="2"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Ortalama Altı Not Alan Öğrencilerin Dağılımı</a:t>
                      </a:r>
                      <a:endParaRPr lang="tr-TR" sz="2400" b="1" i="0" u="none" strike="noStrike" dirty="0">
                        <a:solidFill>
                          <a:schemeClr val="bg1"/>
                        </a:solidFill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 rowSpan="6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&gt;=50-57,32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51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24,06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6" gridSpan="2"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111 KİŞİ        % 52,36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6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&gt;=50-59,69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74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34,91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6" gridSpan="2"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119 KİŞİ        % 56,14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rowSpan="6"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2009145"/>
                  </a:ext>
                </a:extLst>
              </a:tr>
              <a:tr h="417473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&gt;=40-50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32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15,1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&gt;=40-50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31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14,63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89429"/>
                  </a:ext>
                </a:extLst>
              </a:tr>
              <a:tr h="417473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&gt;=30-40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19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8,97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&gt;=30-40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12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5,67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879519"/>
                  </a:ext>
                </a:extLst>
              </a:tr>
              <a:tr h="417473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&gt;=20-30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6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2,84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&gt;=20-30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2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0,95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3035243"/>
                  </a:ext>
                </a:extLst>
              </a:tr>
              <a:tr h="417473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&gt;=10-20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3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>
                          <a:effectLst/>
                        </a:rPr>
                        <a:t>1,42</a:t>
                      </a:r>
                      <a:endParaRPr lang="tr-TR" sz="2400" b="0" i="0" u="none" strike="noStrike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&gt;=10-20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0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0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2818441"/>
                  </a:ext>
                </a:extLst>
              </a:tr>
              <a:tr h="417473"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&lt;10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0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0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b="1" u="none" strike="noStrike" dirty="0">
                          <a:effectLst/>
                        </a:rPr>
                        <a:t>&lt;10</a:t>
                      </a:r>
                      <a:endParaRPr lang="tr-TR" sz="2400" b="1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0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2400" u="none" strike="noStrike" dirty="0">
                          <a:effectLst/>
                        </a:rPr>
                        <a:t>0</a:t>
                      </a:r>
                      <a:endParaRPr lang="tr-TR" sz="2400" b="0" i="0" u="none" strike="noStrike" dirty="0">
                        <a:effectLst/>
                        <a:latin typeface="Arial Tur" panose="020B0604020202020204" pitchFamily="34" charset="0"/>
                      </a:endParaRPr>
                    </a:p>
                  </a:txBody>
                  <a:tcPr marL="0" marR="0" marT="0" marB="0" anchor="ctr"/>
                </a:tc>
                <a:tc gridSpan="2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131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410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 marL="457200" algn="just">
          <a:lnSpc>
            <a:spcPct val="115000"/>
          </a:lnSpc>
          <a:spcAft>
            <a:spcPts val="1000"/>
          </a:spcAft>
          <a:defRPr b="1">
            <a:solidFill>
              <a:srgbClr val="FF0000"/>
            </a:solidFill>
            <a:latin typeface="Calibri" panose="020F0502020204030204" pitchFamily="34" charset="0"/>
            <a:ea typeface="Calibri" panose="020F0502020204030204" pitchFamily="34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2153</TotalTime>
  <Words>1810</Words>
  <Application>Microsoft Office PowerPoint</Application>
  <PresentationFormat>Geniş ekran</PresentationFormat>
  <Paragraphs>829</Paragraphs>
  <Slides>29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4</vt:i4>
      </vt:variant>
      <vt:variant>
        <vt:lpstr>Slayt Başlıkları</vt:lpstr>
      </vt:variant>
      <vt:variant>
        <vt:i4>29</vt:i4>
      </vt:variant>
    </vt:vector>
  </HeadingPairs>
  <TitlesOfParts>
    <vt:vector size="42" baseType="lpstr">
      <vt:lpstr>Arial</vt:lpstr>
      <vt:lpstr>Arial Black</vt:lpstr>
      <vt:lpstr>Arial Tur</vt:lpstr>
      <vt:lpstr>Arial Tur</vt:lpstr>
      <vt:lpstr>Calibri</vt:lpstr>
      <vt:lpstr>Calibri Light</vt:lpstr>
      <vt:lpstr>Cambria</vt:lpstr>
      <vt:lpstr>Cambria Math</vt:lpstr>
      <vt:lpstr>Times New Roman</vt:lpstr>
      <vt:lpstr>Office Teması</vt:lpstr>
      <vt:lpstr>Ofis Teması</vt:lpstr>
      <vt:lpstr>1_Ofis Teması</vt:lpstr>
      <vt:lpstr>2_Ofis Teması</vt:lpstr>
      <vt:lpstr>2023 – 2024 EĞİTİM YILI 3. SINIF 5. KURUL DEĞERLENDİRME </vt:lpstr>
      <vt:lpstr>PowerPoint Sunusu</vt:lpstr>
      <vt:lpstr>PowerPoint Sunusu</vt:lpstr>
      <vt:lpstr>SINAV VERİLERİ</vt:lpstr>
      <vt:lpstr>PowerPoint Sunusu</vt:lpstr>
      <vt:lpstr>ORTALAMA</vt:lpstr>
      <vt:lpstr>PUANLAMA</vt:lpstr>
      <vt:lpstr>PUANLAMA</vt:lpstr>
      <vt:lpstr>PowerPoint Sunusu</vt:lpstr>
      <vt:lpstr>PowerPoint Sunusu</vt:lpstr>
      <vt:lpstr>PowerPoint Sunusu</vt:lpstr>
      <vt:lpstr>EN FAZLA DOĞRU  VE YANLIŞ CEVAPLANAN SORULAR </vt:lpstr>
      <vt:lpstr>EN FAZLA DOĞRU CEVAPLANAN SORU</vt:lpstr>
      <vt:lpstr>EN FAZLA YANLIŞ CEVAPLANAN SORU</vt:lpstr>
      <vt:lpstr>DERS BAZINDA EN FAZLA DOĞRU VE YANLIŞ CEVAPLANAN SORULAR  </vt:lpstr>
      <vt:lpstr>GÜVENİRLİK</vt:lpstr>
      <vt:lpstr>SINAV ZORLUK İNDEKSİ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KURULLA İLGİLİ ÖĞRENCİLERİN OLUMLU GÖRÜŞLERİ</vt:lpstr>
      <vt:lpstr>KURULLA İLGİLİ ÖĞRENCİLERİN OLUMLU GÖRÜŞLERİ</vt:lpstr>
      <vt:lpstr>KURULLA İLGİLİ ÖĞRENCİLERİN OLUMSUZ GÖRÜŞLERİ</vt:lpstr>
      <vt:lpstr>KURULLA İLGİLİ ÖĞRENCİLERİN OLUMSUZ GÖRÜŞLERİ</vt:lpstr>
      <vt:lpstr>KURULLA İLGİLİ ÖĞRENCİLERİN OLUMSUZ GÖRÜŞLERİ</vt:lpstr>
      <vt:lpstr> 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2022 – 2023 EĞİTİM YILI 3. SINIF 1. KURUL SINAV ANALİZİ</dc:title>
  <dc:creator>azmi's</dc:creator>
  <cp:lastModifiedBy>hp</cp:lastModifiedBy>
  <cp:revision>627</cp:revision>
  <dcterms:created xsi:type="dcterms:W3CDTF">2022-10-27T00:48:35Z</dcterms:created>
  <dcterms:modified xsi:type="dcterms:W3CDTF">2025-05-06T09:52:16Z</dcterms:modified>
</cp:coreProperties>
</file>